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7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_rels/notesSlide11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9.xml.rels" ContentType="application/vnd.openxmlformats-package.relationships+xml"/>
  <Override PartName="/ppt/notesSlides/_rels/notesSlide8.xml.rels" ContentType="application/vnd.openxmlformats-package.relationship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_rels/presentation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84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83.xml.rels" ContentType="application/vnd.openxmlformats-package.relationships+xml"/>
  <Override PartName="/ppt/slideLayouts/_rels/slideLayout7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76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81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74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82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75.xml.rels" ContentType="application/vnd.openxmlformats-package.relationships+xml"/>
  <Override PartName="/ppt/slideLayouts/_rels/slideLayout80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73.xml.rels" ContentType="application/vnd.openxmlformats-package.relationships+xml"/>
  <Override PartName="/ppt/slideLayouts/_rels/slideLayout78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77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70.xml.rels" ContentType="application/vnd.openxmlformats-package.relationships+xml"/>
  <Override PartName="/ppt/slideLayouts/slideLayout56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media/image13.jpeg" ContentType="image/jpeg"/>
  <Override PartName="/ppt/media/image23.png" ContentType="image/png"/>
  <Override PartName="/ppt/media/image10.jpeg" ContentType="image/jpeg"/>
  <Override PartName="/ppt/media/image5.png" ContentType="image/png"/>
  <Override PartName="/ppt/media/image9.png" ContentType="image/png"/>
  <Override PartName="/ppt/media/image11.jpeg" ContentType="image/jpeg"/>
  <Override PartName="/ppt/media/image8.png" ContentType="image/png"/>
  <Override PartName="/ppt/media/image14.jpeg" ContentType="image/jpeg"/>
  <Override PartName="/ppt/media/image7.png" ContentType="image/png"/>
  <Override PartName="/ppt/media/image12.jpeg" ContentType="image/jpeg"/>
  <Override PartName="/ppt/media/image6.png" ContentType="image/png"/>
  <Override PartName="/ppt/media/image22.png" ContentType="image/png"/>
  <Override PartName="/ppt/media/image20.jpeg" ContentType="image/jpeg"/>
  <Override PartName="/ppt/media/image21.png" ContentType="image/png"/>
  <Override PartName="/ppt/media/image19.png" ContentType="image/png"/>
  <Override PartName="/ppt/media/image18.jpeg" ContentType="image/jpeg"/>
  <Override PartName="/ppt/media/image1.png" ContentType="image/png"/>
  <Override PartName="/ppt/media/image24.png" ContentType="image/png"/>
  <Override PartName="/ppt/media/image17.jpeg" ContentType="image/jpeg"/>
  <Override PartName="/ppt/media/image16.png" ContentType="image/png"/>
  <Override PartName="/ppt/media/image3.jpeg" ContentType="image/jpeg"/>
  <Override PartName="/ppt/media/image15.png" ContentType="image/png"/>
  <Override PartName="/ppt/media/image2.jpeg" ContentType="image/jpeg"/>
  <Override PartName="/ppt/media/image4.jpeg" ContentType="image/jpeg"/>
  <Override PartName="/ppt/presProps.xml" ContentType="application/vnd.openxmlformats-officedocument.presentationml.presPro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_rels/slide24.xml.rels" ContentType="application/vnd.openxmlformats-package.relationships+xml"/>
  <Override PartName="/ppt/slides/_rels/slide15.xml.rels" ContentType="application/vnd.openxmlformats-package.relationships+xml"/>
  <Override PartName="/ppt/slides/_rels/slide31.xml.rels" ContentType="application/vnd.openxmlformats-package.relationships+xml"/>
  <Override PartName="/ppt/slides/_rels/slide4.xml.rels" ContentType="application/vnd.openxmlformats-package.relationships+xml"/>
  <Override PartName="/ppt/slides/_rels/slide8.xml.rels" ContentType="application/vnd.openxmlformats-package.relationships+xml"/>
  <Override PartName="/ppt/slides/_rels/slide27.xml.rels" ContentType="application/vnd.openxmlformats-package.relationships+xml"/>
  <Override PartName="/ppt/slides/_rels/slide2.xml.rels" ContentType="application/vnd.openxmlformats-package.relationships+xml"/>
  <Override PartName="/ppt/slides/_rels/slide21.xml.rels" ContentType="application/vnd.openxmlformats-package.relationships+xml"/>
  <Override PartName="/ppt/slides/_rels/slide5.xml.rels" ContentType="application/vnd.openxmlformats-package.relationships+xml"/>
  <Override PartName="/ppt/slides/_rels/slide33.xml.rels" ContentType="application/vnd.openxmlformats-package.relationships+xml"/>
  <Override PartName="/ppt/slides/_rels/slide34.xml.rels" ContentType="application/vnd.openxmlformats-package.relationships+xml"/>
  <Override PartName="/ppt/slides/_rels/slide6.xml.rels" ContentType="application/vnd.openxmlformats-package.relationships+xml"/>
  <Override PartName="/ppt/slides/_rels/slide16.xml.rels" ContentType="application/vnd.openxmlformats-package.relationships+xml"/>
  <Override PartName="/ppt/slides/_rels/slide32.xml.rels" ContentType="application/vnd.openxmlformats-package.relationships+xml"/>
  <Override PartName="/ppt/slides/_rels/slide10.xml.rels" ContentType="application/vnd.openxmlformats-package.relationships+xml"/>
  <Override PartName="/ppt/slides/_rels/slide25.xml.rels" ContentType="application/vnd.openxmlformats-package.relationships+xml"/>
  <Override PartName="/ppt/slides/_rels/slide20.xml.rels" ContentType="application/vnd.openxmlformats-package.relationships+xml"/>
  <Override PartName="/ppt/slides/_rels/slide1.xml.rels" ContentType="application/vnd.openxmlformats-package.relationships+xml"/>
  <Override PartName="/ppt/slides/_rels/slide7.xml.rels" ContentType="application/vnd.openxmlformats-package.relationships+xml"/>
  <Override PartName="/ppt/slides/_rels/slide26.xml.rels" ContentType="application/vnd.openxmlformats-package.relationships+xml"/>
  <Override PartName="/ppt/slides/_rels/slide11.xml.rels" ContentType="application/vnd.openxmlformats-package.relationships+xml"/>
  <Override PartName="/ppt/slides/_rels/slide17.xml.rels" ContentType="application/vnd.openxmlformats-package.relationships+xml"/>
  <Override PartName="/ppt/slides/_rels/slide12.xml.rels" ContentType="application/vnd.openxmlformats-package.relationships+xml"/>
  <Override PartName="/ppt/slides/_rels/slide18.xml.rels" ContentType="application/vnd.openxmlformats-package.relationships+xml"/>
  <Override PartName="/ppt/slides/_rels/slide13.xml.rels" ContentType="application/vnd.openxmlformats-package.relationships+xml"/>
  <Override PartName="/ppt/slides/_rels/slide19.xml.rels" ContentType="application/vnd.openxmlformats-package.relationships+xml"/>
  <Override PartName="/ppt/slides/_rels/slide9.xml.rels" ContentType="application/vnd.openxmlformats-package.relationships+xml"/>
  <Override PartName="/ppt/slides/_rels/slide3.xml.rels" ContentType="application/vnd.openxmlformats-package.relationships+xml"/>
  <Override PartName="/ppt/slides/_rels/slide28.xml.rels" ContentType="application/vnd.openxmlformats-package.relationships+xml"/>
  <Override PartName="/ppt/slides/_rels/slide22.xml.rels" ContentType="application/vnd.openxmlformats-package.relationships+xml"/>
  <Override PartName="/ppt/slides/_rels/slide23.xml.rels" ContentType="application/vnd.openxmlformats-package.relationships+xml"/>
  <Override PartName="/ppt/slides/_rels/slide14.xml.rels" ContentType="application/vnd.openxmlformats-package.relationships+xml"/>
  <Override PartName="/ppt/slides/_rels/slide29.xml.rels" ContentType="application/vnd.openxmlformats-package.relationships+xml"/>
  <Override PartName="/ppt/slides/_rels/slide30.xml.rels" ContentType="application/vnd.openxmlformats-package.relationships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6.xml" ContentType="application/vnd.openxmlformats-officedocument.presentationml.slide+xml"/>
  <Override PartName="/ppt/slides/slide32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  <p:sldMasterId id="2147483726" r:id="rId8"/>
  </p:sldMasterIdLst>
  <p:notesMasterIdLst>
    <p:notesMasterId r:id="rId9"/>
  </p:notesMasterIdLst>
  <p:sldIdLst>
    <p:sldId id="256" r:id="rId10"/>
    <p:sldId id="257" r:id="rId11"/>
    <p:sldId id="258" r:id="rId12"/>
    <p:sldId id="259" r:id="rId13"/>
    <p:sldId id="260" r:id="rId14"/>
    <p:sldId id="261" r:id="rId15"/>
    <p:sldId id="262" r:id="rId16"/>
    <p:sldId id="263" r:id="rId17"/>
    <p:sldId id="264" r:id="rId18"/>
    <p:sldId id="265" r:id="rId19"/>
    <p:sldId id="266" r:id="rId20"/>
    <p:sldId id="267" r:id="rId21"/>
    <p:sldId id="268" r:id="rId22"/>
    <p:sldId id="269" r:id="rId23"/>
    <p:sldId id="270" r:id="rId24"/>
    <p:sldId id="271" r:id="rId25"/>
    <p:sldId id="272" r:id="rId26"/>
    <p:sldId id="273" r:id="rId27"/>
    <p:sldId id="274" r:id="rId28"/>
    <p:sldId id="275" r:id="rId29"/>
    <p:sldId id="276" r:id="rId30"/>
    <p:sldId id="277" r:id="rId31"/>
    <p:sldId id="278" r:id="rId32"/>
    <p:sldId id="279" r:id="rId33"/>
    <p:sldId id="280" r:id="rId34"/>
    <p:sldId id="281" r:id="rId35"/>
    <p:sldId id="282" r:id="rId36"/>
    <p:sldId id="283" r:id="rId37"/>
    <p:sldId id="284" r:id="rId38"/>
    <p:sldId id="285" r:id="rId39"/>
    <p:sldId id="286" r:id="rId40"/>
    <p:sldId id="287" r:id="rId41"/>
    <p:sldId id="288" r:id="rId42"/>
    <p:sldId id="289" r:id="rId43"/>
  </p:sldIdLst>
  <p:sldSz cx="10080625" cy="567055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notesMaster" Target="notesMasters/notesMaster1.xml"/><Relationship Id="rId10" Type="http://schemas.openxmlformats.org/officeDocument/2006/relationships/slide" Target="slides/slide1.xml"/><Relationship Id="rId11" Type="http://schemas.openxmlformats.org/officeDocument/2006/relationships/slide" Target="slides/slide2.xml"/><Relationship Id="rId12" Type="http://schemas.openxmlformats.org/officeDocument/2006/relationships/slide" Target="slides/slide3.xml"/><Relationship Id="rId13" Type="http://schemas.openxmlformats.org/officeDocument/2006/relationships/slide" Target="slides/slide4.xml"/><Relationship Id="rId14" Type="http://schemas.openxmlformats.org/officeDocument/2006/relationships/slide" Target="slides/slide5.xml"/><Relationship Id="rId15" Type="http://schemas.openxmlformats.org/officeDocument/2006/relationships/slide" Target="slides/slide6.xml"/><Relationship Id="rId16" Type="http://schemas.openxmlformats.org/officeDocument/2006/relationships/slide" Target="slides/slide7.xml"/><Relationship Id="rId17" Type="http://schemas.openxmlformats.org/officeDocument/2006/relationships/slide" Target="slides/slide8.xml"/><Relationship Id="rId18" Type="http://schemas.openxmlformats.org/officeDocument/2006/relationships/slide" Target="slides/slide9.xml"/><Relationship Id="rId19" Type="http://schemas.openxmlformats.org/officeDocument/2006/relationships/slide" Target="slides/slide10.xml"/><Relationship Id="rId20" Type="http://schemas.openxmlformats.org/officeDocument/2006/relationships/slide" Target="slides/slide11.xml"/><Relationship Id="rId21" Type="http://schemas.openxmlformats.org/officeDocument/2006/relationships/slide" Target="slides/slide12.xml"/><Relationship Id="rId22" Type="http://schemas.openxmlformats.org/officeDocument/2006/relationships/slide" Target="slides/slide13.xml"/><Relationship Id="rId23" Type="http://schemas.openxmlformats.org/officeDocument/2006/relationships/slide" Target="slides/slide14.xml"/><Relationship Id="rId24" Type="http://schemas.openxmlformats.org/officeDocument/2006/relationships/slide" Target="slides/slide15.xml"/><Relationship Id="rId25" Type="http://schemas.openxmlformats.org/officeDocument/2006/relationships/slide" Target="slides/slide16.xml"/><Relationship Id="rId26" Type="http://schemas.openxmlformats.org/officeDocument/2006/relationships/slide" Target="slides/slide17.xml"/><Relationship Id="rId27" Type="http://schemas.openxmlformats.org/officeDocument/2006/relationships/slide" Target="slides/slide18.xml"/><Relationship Id="rId28" Type="http://schemas.openxmlformats.org/officeDocument/2006/relationships/slide" Target="slides/slide19.xml"/><Relationship Id="rId29" Type="http://schemas.openxmlformats.org/officeDocument/2006/relationships/slide" Target="slides/slide20.xml"/><Relationship Id="rId30" Type="http://schemas.openxmlformats.org/officeDocument/2006/relationships/slide" Target="slides/slide21.xml"/><Relationship Id="rId31" Type="http://schemas.openxmlformats.org/officeDocument/2006/relationships/slide" Target="slides/slide22.xml"/><Relationship Id="rId32" Type="http://schemas.openxmlformats.org/officeDocument/2006/relationships/slide" Target="slides/slide23.xml"/><Relationship Id="rId33" Type="http://schemas.openxmlformats.org/officeDocument/2006/relationships/slide" Target="slides/slide24.xml"/><Relationship Id="rId34" Type="http://schemas.openxmlformats.org/officeDocument/2006/relationships/slide" Target="slides/slide25.xml"/><Relationship Id="rId35" Type="http://schemas.openxmlformats.org/officeDocument/2006/relationships/slide" Target="slides/slide26.xml"/><Relationship Id="rId36" Type="http://schemas.openxmlformats.org/officeDocument/2006/relationships/slide" Target="slides/slide27.xml"/><Relationship Id="rId37" Type="http://schemas.openxmlformats.org/officeDocument/2006/relationships/slide" Target="slides/slide28.xml"/><Relationship Id="rId38" Type="http://schemas.openxmlformats.org/officeDocument/2006/relationships/slide" Target="slides/slide29.xml"/><Relationship Id="rId39" Type="http://schemas.openxmlformats.org/officeDocument/2006/relationships/slide" Target="slides/slide30.xml"/><Relationship Id="rId40" Type="http://schemas.openxmlformats.org/officeDocument/2006/relationships/slide" Target="slides/slide31.xml"/><Relationship Id="rId41" Type="http://schemas.openxmlformats.org/officeDocument/2006/relationships/slide" Target="slides/slide32.xml"/><Relationship Id="rId42" Type="http://schemas.openxmlformats.org/officeDocument/2006/relationships/slide" Target="slides/slide33.xml"/><Relationship Id="rId43" Type="http://schemas.openxmlformats.org/officeDocument/2006/relationships/slide" Target="slides/slide34.xml"/><Relationship Id="rId44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8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move the slide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08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09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400" spc="-1" strike="noStrike">
                <a:latin typeface="Times New Roman"/>
              </a:rPr>
              <a:t>&lt;header&gt;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10" name="PlaceHolder 4"/>
          <p:cNvSpPr>
            <a:spLocks noGrp="1"/>
          </p:cNvSpPr>
          <p:nvPr>
            <p:ph type="dt" idx="16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11" name="PlaceHolder 5"/>
          <p:cNvSpPr>
            <a:spLocks noGrp="1"/>
          </p:cNvSpPr>
          <p:nvPr>
            <p:ph type="ftr" idx="17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12" name="PlaceHolder 6"/>
          <p:cNvSpPr>
            <a:spLocks noGrp="1"/>
          </p:cNvSpPr>
          <p:nvPr>
            <p:ph type="sldNum" idx="18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fld id="{ACD94093-7A9A-4468-936C-37AFA67C0293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PlaceHolder 1"/>
          <p:cNvSpPr>
            <a:spLocks noGrp="1"/>
          </p:cNvSpPr>
          <p:nvPr>
            <p:ph type="sldImg"/>
          </p:nvPr>
        </p:nvSpPr>
        <p:spPr>
          <a:xfrm>
            <a:off x="1107000" y="812520"/>
            <a:ext cx="5338440" cy="4002120"/>
          </a:xfrm>
          <a:prstGeom prst="rect">
            <a:avLst/>
          </a:prstGeom>
          <a:ln w="0">
            <a:noFill/>
          </a:ln>
        </p:spPr>
      </p:sp>
      <p:sp>
        <p:nvSpPr>
          <p:cNvPr id="431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0800" cy="4804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Source Sans Pro"/>
              </a:rPr>
              <a:t>The pictured graphics card is a Diamond Monster 3D, the most popular card using the Voodoo 1 chipset</a:t>
            </a: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PlaceHolder 1"/>
          <p:cNvSpPr>
            <a:spLocks noGrp="1"/>
          </p:cNvSpPr>
          <p:nvPr>
            <p:ph type="sldImg"/>
          </p:nvPr>
        </p:nvSpPr>
        <p:spPr>
          <a:xfrm>
            <a:off x="1107000" y="812520"/>
            <a:ext cx="5338440" cy="4002120"/>
          </a:xfrm>
          <a:prstGeom prst="rect">
            <a:avLst/>
          </a:prstGeom>
          <a:ln w="0">
            <a:noFill/>
          </a:ln>
        </p:spPr>
      </p:sp>
      <p:sp>
        <p:nvSpPr>
          <p:cNvPr id="433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0800" cy="4804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Source Sans Pro"/>
              </a:rPr>
              <a:t>The pictured graphics card is a Diamond Monster 3D, the most popular card using the Voodoo 1 chipset</a:t>
            </a: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PlaceHolder 1"/>
          <p:cNvSpPr>
            <a:spLocks noGrp="1"/>
          </p:cNvSpPr>
          <p:nvPr>
            <p:ph type="sldImg"/>
          </p:nvPr>
        </p:nvSpPr>
        <p:spPr>
          <a:xfrm>
            <a:off x="1107000" y="812520"/>
            <a:ext cx="5338440" cy="4002120"/>
          </a:xfrm>
          <a:prstGeom prst="rect">
            <a:avLst/>
          </a:prstGeom>
          <a:ln w="0">
            <a:noFill/>
          </a:ln>
        </p:spPr>
      </p:sp>
      <p:sp>
        <p:nvSpPr>
          <p:cNvPr id="427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0800" cy="4804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Source Sans Pro"/>
              </a:rPr>
              <a:t>The pictured graphics card is a Diamond Monster 3D, the most popular card using the Voodoo 1 chipset</a:t>
            </a: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PlaceHolder 1"/>
          <p:cNvSpPr>
            <a:spLocks noGrp="1"/>
          </p:cNvSpPr>
          <p:nvPr>
            <p:ph type="sldImg"/>
          </p:nvPr>
        </p:nvSpPr>
        <p:spPr>
          <a:xfrm>
            <a:off x="1107000" y="812520"/>
            <a:ext cx="5338440" cy="4002120"/>
          </a:xfrm>
          <a:prstGeom prst="rect">
            <a:avLst/>
          </a:prstGeom>
          <a:ln w="0">
            <a:noFill/>
          </a:ln>
        </p:spPr>
      </p:sp>
      <p:sp>
        <p:nvSpPr>
          <p:cNvPr id="429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0800" cy="4804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Source Sans Pro"/>
              </a:rPr>
              <a:t>The pictured graphics card is a Diamond Monster 3D, the most popular card using the Voodoo 1 chipset</a:t>
            </a:r>
            <a:endParaRPr b="0" lang="en-US" sz="20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69CE7AB-AB65-44F1-838A-ACD8E4510058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B20E66F-C026-48D7-B7C1-727B8FA63854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B21F185-6A69-45C3-B9F3-CC5B8E5557A5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3"/>
          <p:cNvSpPr>
            <a:spLocks noGrp="1"/>
          </p:cNvSpPr>
          <p:nvPr>
            <p:ph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4"/>
          <p:cNvSpPr>
            <a:spLocks noGrp="1"/>
          </p:cNvSpPr>
          <p:nvPr>
            <p:ph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5"/>
          <p:cNvSpPr>
            <a:spLocks noGrp="1"/>
          </p:cNvSpPr>
          <p:nvPr>
            <p:ph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1" name="PlaceHolder 6"/>
          <p:cNvSpPr>
            <a:spLocks noGrp="1"/>
          </p:cNvSpPr>
          <p:nvPr>
            <p:ph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2" name="PlaceHolder 7"/>
          <p:cNvSpPr>
            <a:spLocks noGrp="1"/>
          </p:cNvSpPr>
          <p:nvPr>
            <p:ph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20D17CB-C655-49BB-A080-2F7C81F378EA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dt" idx="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dt" idx="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dt" idx="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dt" idx="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dt" idx="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dt" idx="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3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dt" idx="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0F02B91-1CB8-42A8-AFAC-86A86DC60BF6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dt" idx="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dt" idx="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dt" idx="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dt" idx="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2" name="PlaceHolder 3"/>
          <p:cNvSpPr>
            <a:spLocks noGrp="1"/>
          </p:cNvSpPr>
          <p:nvPr>
            <p:ph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3" name="PlaceHolder 4"/>
          <p:cNvSpPr>
            <a:spLocks noGrp="1"/>
          </p:cNvSpPr>
          <p:nvPr>
            <p:ph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4" name="PlaceHolder 5"/>
          <p:cNvSpPr>
            <a:spLocks noGrp="1"/>
          </p:cNvSpPr>
          <p:nvPr>
            <p:ph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5" name="PlaceHolder 6"/>
          <p:cNvSpPr>
            <a:spLocks noGrp="1"/>
          </p:cNvSpPr>
          <p:nvPr>
            <p:ph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6" name="PlaceHolder 7"/>
          <p:cNvSpPr>
            <a:spLocks noGrp="1"/>
          </p:cNvSpPr>
          <p:nvPr>
            <p:ph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dt" idx="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8148C8D-A805-4E9C-B1DC-663FDE8FF7DC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7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1" name="PlaceHolder 4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5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8" name="PlaceHolder 3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1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2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3" name="PlaceHolder 5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6" name="PlaceHolder 3"/>
          <p:cNvSpPr>
            <a:spLocks noGrp="1"/>
          </p:cNvSpPr>
          <p:nvPr>
            <p:ph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7" name="PlaceHolder 4"/>
          <p:cNvSpPr>
            <a:spLocks noGrp="1"/>
          </p:cNvSpPr>
          <p:nvPr>
            <p:ph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8" name="PlaceHolder 5"/>
          <p:cNvSpPr>
            <a:spLocks noGrp="1"/>
          </p:cNvSpPr>
          <p:nvPr>
            <p:ph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9" name="PlaceHolder 6"/>
          <p:cNvSpPr>
            <a:spLocks noGrp="1"/>
          </p:cNvSpPr>
          <p:nvPr>
            <p:ph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0" name="PlaceHolder 7"/>
          <p:cNvSpPr>
            <a:spLocks noGrp="1"/>
          </p:cNvSpPr>
          <p:nvPr>
            <p:ph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40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1F98B2A-E5F3-4448-96A2-A6787990A1D1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44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5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49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0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1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3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4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5" name="PlaceHolder 4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8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9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61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2" name="PlaceHolder 3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64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5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6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7" name="PlaceHolder 5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69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0" name="PlaceHolder 3"/>
          <p:cNvSpPr>
            <a:spLocks noGrp="1"/>
          </p:cNvSpPr>
          <p:nvPr>
            <p:ph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1" name="PlaceHolder 4"/>
          <p:cNvSpPr>
            <a:spLocks noGrp="1"/>
          </p:cNvSpPr>
          <p:nvPr>
            <p:ph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2" name="PlaceHolder 5"/>
          <p:cNvSpPr>
            <a:spLocks noGrp="1"/>
          </p:cNvSpPr>
          <p:nvPr>
            <p:ph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3" name="PlaceHolder 6"/>
          <p:cNvSpPr>
            <a:spLocks noGrp="1"/>
          </p:cNvSpPr>
          <p:nvPr>
            <p:ph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4" name="PlaceHolder 7"/>
          <p:cNvSpPr>
            <a:spLocks noGrp="1"/>
          </p:cNvSpPr>
          <p:nvPr>
            <p:ph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dt" idx="1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AF66E33-1131-42B5-87AA-642CE778336C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84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dt" idx="1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8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dt" idx="1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8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9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dt" idx="1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dt" idx="1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dt" idx="1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93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4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5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dt" idx="1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9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8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9" name="PlaceHolder 4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dt" idx="1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01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2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3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dt" idx="1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0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6" name="PlaceHolder 3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dt" idx="1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0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9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0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1" name="PlaceHolder 5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dt" idx="1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2FF0453-A68F-4CD9-AA96-220DF7D729B0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13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4" name="PlaceHolder 3"/>
          <p:cNvSpPr>
            <a:spLocks noGrp="1"/>
          </p:cNvSpPr>
          <p:nvPr>
            <p:ph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5" name="PlaceHolder 4"/>
          <p:cNvSpPr>
            <a:spLocks noGrp="1"/>
          </p:cNvSpPr>
          <p:nvPr>
            <p:ph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6" name="PlaceHolder 5"/>
          <p:cNvSpPr>
            <a:spLocks noGrp="1"/>
          </p:cNvSpPr>
          <p:nvPr>
            <p:ph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7" name="PlaceHolder 6"/>
          <p:cNvSpPr>
            <a:spLocks noGrp="1"/>
          </p:cNvSpPr>
          <p:nvPr>
            <p:ph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8" name="PlaceHolder 7"/>
          <p:cNvSpPr>
            <a:spLocks noGrp="1"/>
          </p:cNvSpPr>
          <p:nvPr>
            <p:ph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dt" idx="1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28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3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32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3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3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8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9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41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2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3" name="PlaceHolder 4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4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6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7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F97F6EF-50C5-4217-B6AE-79D56374A6B7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49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0" name="PlaceHolder 3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52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3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4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5" name="PlaceHolder 5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5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8" name="PlaceHolder 3"/>
          <p:cNvSpPr>
            <a:spLocks noGrp="1"/>
          </p:cNvSpPr>
          <p:nvPr>
            <p:ph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9" name="PlaceHolder 4"/>
          <p:cNvSpPr>
            <a:spLocks noGrp="1"/>
          </p:cNvSpPr>
          <p:nvPr>
            <p:ph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0" name="PlaceHolder 5"/>
          <p:cNvSpPr>
            <a:spLocks noGrp="1"/>
          </p:cNvSpPr>
          <p:nvPr>
            <p:ph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1" name="PlaceHolder 6"/>
          <p:cNvSpPr>
            <a:spLocks noGrp="1"/>
          </p:cNvSpPr>
          <p:nvPr>
            <p:ph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2" name="PlaceHolder 7"/>
          <p:cNvSpPr>
            <a:spLocks noGrp="1"/>
          </p:cNvSpPr>
          <p:nvPr>
            <p:ph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72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74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7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7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81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2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3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7BB2A2C-E13D-4069-B867-04ABDEF99666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8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6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7" name="PlaceHolder 4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89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0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1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93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4" name="PlaceHolder 3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9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7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8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9" name="PlaceHolder 5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01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2" name="PlaceHolder 3"/>
          <p:cNvSpPr>
            <a:spLocks noGrp="1"/>
          </p:cNvSpPr>
          <p:nvPr>
            <p:ph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3" name="PlaceHolder 4"/>
          <p:cNvSpPr>
            <a:spLocks noGrp="1"/>
          </p:cNvSpPr>
          <p:nvPr>
            <p:ph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4" name="PlaceHolder 5"/>
          <p:cNvSpPr>
            <a:spLocks noGrp="1"/>
          </p:cNvSpPr>
          <p:nvPr>
            <p:ph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5" name="PlaceHolder 6"/>
          <p:cNvSpPr>
            <a:spLocks noGrp="1"/>
          </p:cNvSpPr>
          <p:nvPr>
            <p:ph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6" name="PlaceHolder 7"/>
          <p:cNvSpPr>
            <a:spLocks noGrp="1"/>
          </p:cNvSpPr>
          <p:nvPr>
            <p:ph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00FE750-59C7-4722-A58D-524E4AB6BB5C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49.xml"/><Relationship Id="rId3" Type="http://schemas.openxmlformats.org/officeDocument/2006/relationships/slideLayout" Target="../slideLayouts/slideLayout50.xml"/><Relationship Id="rId4" Type="http://schemas.openxmlformats.org/officeDocument/2006/relationships/slideLayout" Target="../slideLayouts/slideLayout51.xml"/><Relationship Id="rId5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4.xml"/><Relationship Id="rId8" Type="http://schemas.openxmlformats.org/officeDocument/2006/relationships/slideLayout" Target="../slideLayouts/slideLayout55.xml"/><Relationship Id="rId9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3.xml"/><Relationship Id="rId5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5.xml"/><Relationship Id="rId7" Type="http://schemas.openxmlformats.org/officeDocument/2006/relationships/slideLayout" Target="../slideLayouts/slideLayout66.xml"/><Relationship Id="rId8" Type="http://schemas.openxmlformats.org/officeDocument/2006/relationships/slideLayout" Target="../slideLayouts/slideLayout67.xml"/><Relationship Id="rId9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69.xml"/><Relationship Id="rId11" Type="http://schemas.openxmlformats.org/officeDocument/2006/relationships/slideLayout" Target="../slideLayouts/slideLayout70.xml"/><Relationship Id="rId12" Type="http://schemas.openxmlformats.org/officeDocument/2006/relationships/slideLayout" Target="../slideLayouts/slideLayout71.xml"/><Relationship Id="rId13" Type="http://schemas.openxmlformats.org/officeDocument/2006/relationships/slideLayout" Target="../slideLayouts/slideLayout72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slideLayout" Target="../slideLayouts/slideLayout73.xml"/><Relationship Id="rId3" Type="http://schemas.openxmlformats.org/officeDocument/2006/relationships/slideLayout" Target="../slideLayouts/slideLayout74.xml"/><Relationship Id="rId4" Type="http://schemas.openxmlformats.org/officeDocument/2006/relationships/slideLayout" Target="../slideLayouts/slideLayout75.xml"/><Relationship Id="rId5" Type="http://schemas.openxmlformats.org/officeDocument/2006/relationships/slideLayout" Target="../slideLayouts/slideLayout76.xml"/><Relationship Id="rId6" Type="http://schemas.openxmlformats.org/officeDocument/2006/relationships/slideLayout" Target="../slideLayouts/slideLayout77.xml"/><Relationship Id="rId7" Type="http://schemas.openxmlformats.org/officeDocument/2006/relationships/slideLayout" Target="../slideLayouts/slideLayout78.xml"/><Relationship Id="rId8" Type="http://schemas.openxmlformats.org/officeDocument/2006/relationships/slideLayout" Target="../slideLayouts/slideLayout79.xml"/><Relationship Id="rId9" Type="http://schemas.openxmlformats.org/officeDocument/2006/relationships/slideLayout" Target="../slideLayouts/slideLayout80.xml"/><Relationship Id="rId10" Type="http://schemas.openxmlformats.org/officeDocument/2006/relationships/slideLayout" Target="../slideLayouts/slideLayout81.xml"/><Relationship Id="rId11" Type="http://schemas.openxmlformats.org/officeDocument/2006/relationships/slideLayout" Target="../slideLayouts/slideLayout82.xml"/><Relationship Id="rId12" Type="http://schemas.openxmlformats.org/officeDocument/2006/relationships/slideLayout" Target="../slideLayouts/slideLayout83.xml"/><Relationship Id="rId13" Type="http://schemas.openxmlformats.org/officeDocument/2006/relationships/slideLayout" Target="../slideLayouts/slideLayout8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"/>
          <p:cNvSpPr/>
          <p:nvPr/>
        </p:nvSpPr>
        <p:spPr>
          <a:xfrm>
            <a:off x="0" y="0"/>
            <a:ext cx="10073160" cy="5663160"/>
          </a:xfrm>
          <a:prstGeom prst="rect">
            <a:avLst/>
          </a:prstGeom>
          <a:solidFill>
            <a:srgbClr val="2c3e50"/>
          </a:solidFill>
          <a:ln w="108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" name=""/>
          <p:cNvSpPr/>
          <p:nvPr/>
        </p:nvSpPr>
        <p:spPr>
          <a:xfrm>
            <a:off x="0" y="0"/>
            <a:ext cx="10073160" cy="3773160"/>
          </a:xfrm>
          <a:prstGeom prst="rect">
            <a:avLst/>
          </a:prstGeom>
          <a:solidFill>
            <a:srgbClr val="1abc9c"/>
          </a:solidFill>
          <a:ln w="10800">
            <a:solidFill>
              <a:srgbClr val="1abc9c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" name="PlaceHolder 1"/>
          <p:cNvSpPr>
            <a:spLocks noGrp="1"/>
          </p:cNvSpPr>
          <p:nvPr>
            <p:ph type="ftr" idx="1"/>
          </p:nvPr>
        </p:nvSpPr>
        <p:spPr>
          <a:xfrm>
            <a:off x="3420000" y="5400000"/>
            <a:ext cx="3233160" cy="263160"/>
          </a:xfrm>
          <a:prstGeom prst="rect">
            <a:avLst/>
          </a:prstGeom>
          <a:noFill/>
          <a:ln w="72000">
            <a:noFill/>
          </a:ln>
        </p:spPr>
        <p:txBody>
          <a:bodyPr lIns="0" rIns="0" tIns="0" bIns="0" anchor="t">
            <a:noAutofit/>
          </a:bodyPr>
          <a:lstStyle>
            <a:lvl1pPr algn="ctr">
              <a:lnSpc>
                <a:spcPct val="100000"/>
              </a:lnSpc>
              <a:buNone/>
              <a:tabLst>
                <a:tab algn="l" pos="0"/>
              </a:tabLst>
              <a:defRPr b="1" lang="en-US" sz="1800" spc="-1" strike="noStrike">
                <a:solidFill>
                  <a:srgbClr val="ffffff"/>
                </a:solidFill>
                <a:latin typeface="Source Sans Pro Black"/>
              </a:defRPr>
            </a:lvl1pPr>
          </a:lstStyle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1800" spc="-1" strike="noStrike">
                <a:solidFill>
                  <a:srgbClr val="ffffff"/>
                </a:solidFill>
                <a:latin typeface="Source Sans Pro Black"/>
              </a:rPr>
              <a:t>&lt;footer&gt;</a:t>
            </a:r>
            <a:endParaRPr b="0" lang="en-US" sz="1800" spc="-1" strike="noStrike">
              <a:latin typeface="Times New Roman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>
          <a:xfrm>
            <a:off x="9180000" y="5130000"/>
            <a:ext cx="713160" cy="533160"/>
          </a:xfrm>
          <a:prstGeom prst="rect">
            <a:avLst/>
          </a:prstGeom>
          <a:noFill/>
          <a:ln w="72000">
            <a:noFill/>
          </a:ln>
        </p:spPr>
        <p:txBody>
          <a:bodyPr lIns="0" rIns="0" tIns="0" bIns="0" anchor="ctr">
            <a:noAutofit/>
          </a:bodyPr>
          <a:lstStyle>
            <a:lvl1pPr algn="ctr">
              <a:lnSpc>
                <a:spcPct val="100000"/>
              </a:lnSpc>
              <a:buNone/>
              <a:tabLst>
                <a:tab algn="l" pos="0"/>
              </a:tabLst>
              <a:defRPr b="1" lang="en-US" sz="1800" spc="-1" strike="noStrike">
                <a:solidFill>
                  <a:srgbClr val="ffffff"/>
                </a:solidFill>
                <a:latin typeface="Source Sans Pro Black"/>
              </a:defRPr>
            </a:lvl1pPr>
          </a:lstStyle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fld id="{BE6E73CE-6051-44B9-9BCD-71A6D40D8294}" type="slidenum">
              <a:rPr b="1" lang="en-US" sz="1800" spc="-1" strike="noStrike">
                <a:solidFill>
                  <a:srgbClr val="ffffff"/>
                </a:solidFill>
                <a:latin typeface="Source Sans Pro Black"/>
              </a:rPr>
              <a:t>&lt;number&gt;</a:t>
            </a:fld>
            <a:endParaRPr b="0" lang="en-US" sz="1800" spc="-1" strike="noStrike">
              <a:latin typeface="Times New Roman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>
          <a:xfrm>
            <a:off x="360000" y="5400000"/>
            <a:ext cx="2873160" cy="263160"/>
          </a:xfrm>
          <a:prstGeom prst="rect">
            <a:avLst/>
          </a:prstGeom>
          <a:noFill/>
          <a:ln w="72000">
            <a:noFill/>
          </a:ln>
        </p:spPr>
        <p:txBody>
          <a:bodyPr lIns="0" rIns="0" tIns="0" bIns="0" anchor="t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"/>
          <p:cNvSpPr/>
          <p:nvPr/>
        </p:nvSpPr>
        <p:spPr>
          <a:xfrm>
            <a:off x="0" y="5400000"/>
            <a:ext cx="10073160" cy="263160"/>
          </a:xfrm>
          <a:prstGeom prst="rect">
            <a:avLst/>
          </a:prstGeom>
          <a:solidFill>
            <a:srgbClr val="2c3e50"/>
          </a:solidFill>
          <a:ln w="108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4" name=""/>
          <p:cNvSpPr/>
          <p:nvPr/>
        </p:nvSpPr>
        <p:spPr>
          <a:xfrm>
            <a:off x="0" y="0"/>
            <a:ext cx="10073160" cy="1208160"/>
          </a:xfrm>
          <a:prstGeom prst="rect">
            <a:avLst/>
          </a:prstGeom>
          <a:solidFill>
            <a:srgbClr val="2c3e50"/>
          </a:solidFill>
          <a:ln w="108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5" name=""/>
          <p:cNvSpPr/>
          <p:nvPr/>
        </p:nvSpPr>
        <p:spPr>
          <a:xfrm>
            <a:off x="9315000" y="5175000"/>
            <a:ext cx="443160" cy="443160"/>
          </a:xfrm>
          <a:prstGeom prst="ellipse">
            <a:avLst/>
          </a:prstGeom>
          <a:solidFill>
            <a:srgbClr val="1abc9c"/>
          </a:solidFill>
          <a:ln w="10800">
            <a:solidFill>
              <a:srgbClr val="1abc9c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" name=""/>
          <p:cNvSpPr/>
          <p:nvPr/>
        </p:nvSpPr>
        <p:spPr>
          <a:xfrm>
            <a:off x="9180000" y="5130000"/>
            <a:ext cx="713160" cy="533160"/>
          </a:xfrm>
          <a:prstGeom prst="rect">
            <a:avLst/>
          </a:prstGeom>
          <a:noFill/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fld id="{264C2296-E1F1-4761-ABF0-749502C4A584}" type="slidenum">
              <a:rPr b="1" lang="en-US" sz="18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&lt;number&gt;</a:t>
            </a:fld>
            <a:endParaRPr b="0" lang="en-US" sz="1800" spc="-1" strike="noStrike">
              <a:latin typeface="Arial"/>
            </a:endParaRPr>
          </a:p>
        </p:txBody>
      </p:sp>
      <p:sp>
        <p:nvSpPr>
          <p:cNvPr id="47" name="PlaceHolder 1"/>
          <p:cNvSpPr>
            <a:spLocks noGrp="1"/>
          </p:cNvSpPr>
          <p:nvPr>
            <p:ph type="ftr" idx="4"/>
          </p:nvPr>
        </p:nvSpPr>
        <p:spPr>
          <a:xfrm>
            <a:off x="3420000" y="5400000"/>
            <a:ext cx="3233160" cy="263160"/>
          </a:xfrm>
          <a:prstGeom prst="rect">
            <a:avLst/>
          </a:prstGeom>
          <a:noFill/>
          <a:ln w="72000">
            <a:noFill/>
          </a:ln>
        </p:spPr>
        <p:txBody>
          <a:bodyPr lIns="0" rIns="0" tIns="0" bIns="0" anchor="t">
            <a:noAutofit/>
          </a:bodyPr>
          <a:lstStyle>
            <a:lvl1pPr algn="ctr">
              <a:lnSpc>
                <a:spcPct val="100000"/>
              </a:lnSpc>
              <a:buNone/>
              <a:tabLst>
                <a:tab algn="l" pos="0"/>
              </a:tabLst>
              <a:defRPr b="1" lang="en-US" sz="1800" spc="-1" strike="noStrike">
                <a:solidFill>
                  <a:srgbClr val="ffffff"/>
                </a:solidFill>
                <a:latin typeface="Source Sans Pro Black"/>
              </a:defRPr>
            </a:lvl1pPr>
          </a:lstStyle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1800" spc="-1" strike="noStrike">
                <a:solidFill>
                  <a:srgbClr val="ffffff"/>
                </a:solidFill>
                <a:latin typeface="Source Sans Pro Black"/>
              </a:rPr>
              <a:t>&lt;footer&gt;</a:t>
            </a:r>
            <a:endParaRPr b="0" lang="en-US" sz="1800" spc="-1" strike="noStrike">
              <a:latin typeface="Times New Roman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dt" idx="5"/>
          </p:nvPr>
        </p:nvSpPr>
        <p:spPr>
          <a:xfrm>
            <a:off x="360000" y="5400000"/>
            <a:ext cx="2873160" cy="263160"/>
          </a:xfrm>
          <a:prstGeom prst="rect">
            <a:avLst/>
          </a:prstGeom>
          <a:noFill/>
          <a:ln w="72000">
            <a:noFill/>
          </a:ln>
        </p:spPr>
        <p:txBody>
          <a:bodyPr lIns="0" rIns="0" tIns="0" bIns="0" anchor="t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9" name="PlaceHolder 3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50" name="PlaceHolder 4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"/>
          <p:cNvSpPr/>
          <p:nvPr/>
        </p:nvSpPr>
        <p:spPr>
          <a:xfrm>
            <a:off x="0" y="5400000"/>
            <a:ext cx="10073160" cy="263160"/>
          </a:xfrm>
          <a:prstGeom prst="rect">
            <a:avLst/>
          </a:prstGeom>
          <a:solidFill>
            <a:srgbClr val="2c3e50"/>
          </a:solidFill>
          <a:ln w="108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8" name=""/>
          <p:cNvSpPr/>
          <p:nvPr/>
        </p:nvSpPr>
        <p:spPr>
          <a:xfrm>
            <a:off x="0" y="0"/>
            <a:ext cx="10073160" cy="1208160"/>
          </a:xfrm>
          <a:prstGeom prst="rect">
            <a:avLst/>
          </a:prstGeom>
          <a:solidFill>
            <a:srgbClr val="2c3e50"/>
          </a:solidFill>
          <a:ln w="108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9" name=""/>
          <p:cNvSpPr/>
          <p:nvPr/>
        </p:nvSpPr>
        <p:spPr>
          <a:xfrm>
            <a:off x="9315000" y="5175000"/>
            <a:ext cx="443160" cy="443160"/>
          </a:xfrm>
          <a:prstGeom prst="ellipse">
            <a:avLst/>
          </a:prstGeom>
          <a:solidFill>
            <a:srgbClr val="1abc9c"/>
          </a:solidFill>
          <a:ln w="10800">
            <a:solidFill>
              <a:srgbClr val="1abc9c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0" name=""/>
          <p:cNvSpPr/>
          <p:nvPr/>
        </p:nvSpPr>
        <p:spPr>
          <a:xfrm>
            <a:off x="9180000" y="5130000"/>
            <a:ext cx="713160" cy="533160"/>
          </a:xfrm>
          <a:prstGeom prst="rect">
            <a:avLst/>
          </a:prstGeom>
          <a:noFill/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fld id="{C56CAD8E-F3A4-4FF2-A2E5-6BD8E4C9D46B}" type="slidenum">
              <a:rPr b="1" lang="en-US" sz="18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&lt;number&gt;</a:t>
            </a:fld>
            <a:endParaRPr b="0" lang="en-US" sz="1800" spc="-1" strike="noStrike">
              <a:latin typeface="Arial"/>
            </a:endParaRPr>
          </a:p>
        </p:txBody>
      </p:sp>
      <p:sp>
        <p:nvSpPr>
          <p:cNvPr id="91" name="PlaceHolder 1"/>
          <p:cNvSpPr>
            <a:spLocks noGrp="1"/>
          </p:cNvSpPr>
          <p:nvPr>
            <p:ph type="ftr" idx="6"/>
          </p:nvPr>
        </p:nvSpPr>
        <p:spPr>
          <a:xfrm>
            <a:off x="3420000" y="5400000"/>
            <a:ext cx="3233160" cy="263160"/>
          </a:xfrm>
          <a:prstGeom prst="rect">
            <a:avLst/>
          </a:prstGeom>
          <a:noFill/>
          <a:ln w="72000">
            <a:noFill/>
          </a:ln>
        </p:spPr>
        <p:txBody>
          <a:bodyPr lIns="0" rIns="0" tIns="0" bIns="0" anchor="t">
            <a:noAutofit/>
          </a:bodyPr>
          <a:lstStyle>
            <a:lvl1pPr algn="ctr">
              <a:lnSpc>
                <a:spcPct val="100000"/>
              </a:lnSpc>
              <a:buNone/>
              <a:tabLst>
                <a:tab algn="l" pos="0"/>
              </a:tabLst>
              <a:defRPr b="1" lang="en-US" sz="1800" spc="-1" strike="noStrike">
                <a:solidFill>
                  <a:srgbClr val="ffffff"/>
                </a:solidFill>
                <a:latin typeface="Source Sans Pro Black"/>
              </a:defRPr>
            </a:lvl1pPr>
          </a:lstStyle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1800" spc="-1" strike="noStrike">
                <a:solidFill>
                  <a:srgbClr val="ffffff"/>
                </a:solidFill>
                <a:latin typeface="Source Sans Pro Black"/>
              </a:rPr>
              <a:t>&lt;footer&gt;</a:t>
            </a:r>
            <a:endParaRPr b="0" lang="en-US" sz="1800" spc="-1" strike="noStrike">
              <a:latin typeface="Times New Roman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dt" idx="7"/>
          </p:nvPr>
        </p:nvSpPr>
        <p:spPr>
          <a:xfrm>
            <a:off x="360000" y="5400000"/>
            <a:ext cx="2873160" cy="263160"/>
          </a:xfrm>
          <a:prstGeom prst="rect">
            <a:avLst/>
          </a:prstGeom>
          <a:noFill/>
          <a:ln w="72000">
            <a:noFill/>
          </a:ln>
        </p:spPr>
        <p:txBody>
          <a:bodyPr lIns="0" rIns="0" tIns="0" bIns="0" anchor="t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"/>
          <p:cNvSpPr/>
          <p:nvPr/>
        </p:nvSpPr>
        <p:spPr>
          <a:xfrm>
            <a:off x="0" y="5400000"/>
            <a:ext cx="10073160" cy="263160"/>
          </a:xfrm>
          <a:prstGeom prst="rect">
            <a:avLst/>
          </a:prstGeom>
          <a:solidFill>
            <a:srgbClr val="2c3e50"/>
          </a:solidFill>
          <a:ln w="108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2" name=""/>
          <p:cNvSpPr/>
          <p:nvPr/>
        </p:nvSpPr>
        <p:spPr>
          <a:xfrm>
            <a:off x="0" y="0"/>
            <a:ext cx="10073160" cy="1208160"/>
          </a:xfrm>
          <a:prstGeom prst="rect">
            <a:avLst/>
          </a:prstGeom>
          <a:solidFill>
            <a:srgbClr val="2c3e50"/>
          </a:solidFill>
          <a:ln w="108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3" name=""/>
          <p:cNvSpPr/>
          <p:nvPr/>
        </p:nvSpPr>
        <p:spPr>
          <a:xfrm>
            <a:off x="9315000" y="5175000"/>
            <a:ext cx="443160" cy="443160"/>
          </a:xfrm>
          <a:prstGeom prst="ellipse">
            <a:avLst/>
          </a:prstGeom>
          <a:solidFill>
            <a:srgbClr val="1abc9c"/>
          </a:solidFill>
          <a:ln w="10800">
            <a:solidFill>
              <a:srgbClr val="1abc9c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4" name=""/>
          <p:cNvSpPr/>
          <p:nvPr/>
        </p:nvSpPr>
        <p:spPr>
          <a:xfrm>
            <a:off x="9180000" y="5130000"/>
            <a:ext cx="713160" cy="533160"/>
          </a:xfrm>
          <a:prstGeom prst="rect">
            <a:avLst/>
          </a:prstGeom>
          <a:noFill/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fld id="{D3674090-7294-48A4-84C7-4D4467F4D701}" type="slidenum">
              <a:rPr b="1" lang="en-US" sz="18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&lt;number&gt;</a:t>
            </a:fld>
            <a:endParaRPr b="0" lang="en-US" sz="1800" spc="-1" strike="noStrike">
              <a:latin typeface="Arial"/>
            </a:endParaRPr>
          </a:p>
        </p:txBody>
      </p:sp>
      <p:sp>
        <p:nvSpPr>
          <p:cNvPr id="135" name="PlaceHolder 1"/>
          <p:cNvSpPr>
            <a:spLocks noGrp="1"/>
          </p:cNvSpPr>
          <p:nvPr>
            <p:ph type="ftr" idx="8"/>
          </p:nvPr>
        </p:nvSpPr>
        <p:spPr>
          <a:xfrm>
            <a:off x="3420000" y="5400000"/>
            <a:ext cx="3233160" cy="263160"/>
          </a:xfrm>
          <a:prstGeom prst="rect">
            <a:avLst/>
          </a:prstGeom>
          <a:noFill/>
          <a:ln w="72000">
            <a:noFill/>
          </a:ln>
        </p:spPr>
        <p:txBody>
          <a:bodyPr lIns="0" rIns="0" tIns="0" bIns="0" anchor="t">
            <a:noAutofit/>
          </a:bodyPr>
          <a:lstStyle>
            <a:lvl1pPr algn="ctr">
              <a:lnSpc>
                <a:spcPct val="100000"/>
              </a:lnSpc>
              <a:buNone/>
              <a:tabLst>
                <a:tab algn="l" pos="0"/>
              </a:tabLst>
              <a:defRPr b="1" lang="en-US" sz="1800" spc="-1" strike="noStrike">
                <a:solidFill>
                  <a:srgbClr val="ffffff"/>
                </a:solidFill>
                <a:latin typeface="Source Sans Pro Black"/>
              </a:defRPr>
            </a:lvl1pPr>
          </a:lstStyle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1800" spc="-1" strike="noStrike">
                <a:solidFill>
                  <a:srgbClr val="ffffff"/>
                </a:solidFill>
                <a:latin typeface="Source Sans Pro Black"/>
              </a:rPr>
              <a:t>&lt;footer&gt;</a:t>
            </a:r>
            <a:endParaRPr b="0" lang="en-US" sz="1800" spc="-1" strike="noStrike">
              <a:latin typeface="Times New Roman"/>
            </a:endParaRPr>
          </a:p>
        </p:txBody>
      </p:sp>
      <p:sp>
        <p:nvSpPr>
          <p:cNvPr id="136" name="PlaceHolder 2"/>
          <p:cNvSpPr>
            <a:spLocks noGrp="1"/>
          </p:cNvSpPr>
          <p:nvPr>
            <p:ph type="dt" idx="9"/>
          </p:nvPr>
        </p:nvSpPr>
        <p:spPr>
          <a:xfrm>
            <a:off x="360000" y="5400000"/>
            <a:ext cx="2873160" cy="263160"/>
          </a:xfrm>
          <a:prstGeom prst="rect">
            <a:avLst/>
          </a:prstGeom>
          <a:noFill/>
          <a:ln w="72000">
            <a:noFill/>
          </a:ln>
        </p:spPr>
        <p:txBody>
          <a:bodyPr lIns="0" rIns="0" tIns="0" bIns="0" anchor="t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37" name="PlaceHolder 3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38" name="PlaceHolder 4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"/>
          <p:cNvSpPr/>
          <p:nvPr/>
        </p:nvSpPr>
        <p:spPr>
          <a:xfrm>
            <a:off x="0" y="5400000"/>
            <a:ext cx="10073160" cy="263160"/>
          </a:xfrm>
          <a:prstGeom prst="rect">
            <a:avLst/>
          </a:prstGeom>
          <a:solidFill>
            <a:srgbClr val="2c3e50"/>
          </a:solidFill>
          <a:ln w="108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6" name=""/>
          <p:cNvSpPr/>
          <p:nvPr/>
        </p:nvSpPr>
        <p:spPr>
          <a:xfrm>
            <a:off x="0" y="0"/>
            <a:ext cx="10073160" cy="1208160"/>
          </a:xfrm>
          <a:prstGeom prst="rect">
            <a:avLst/>
          </a:prstGeom>
          <a:solidFill>
            <a:srgbClr val="2c3e50"/>
          </a:solidFill>
          <a:ln w="108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7" name=""/>
          <p:cNvSpPr/>
          <p:nvPr/>
        </p:nvSpPr>
        <p:spPr>
          <a:xfrm>
            <a:off x="9315000" y="5175000"/>
            <a:ext cx="443160" cy="443160"/>
          </a:xfrm>
          <a:prstGeom prst="ellipse">
            <a:avLst/>
          </a:prstGeom>
          <a:solidFill>
            <a:srgbClr val="1abc9c"/>
          </a:solidFill>
          <a:ln w="10800">
            <a:solidFill>
              <a:srgbClr val="1abc9c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8" name=""/>
          <p:cNvSpPr/>
          <p:nvPr/>
        </p:nvSpPr>
        <p:spPr>
          <a:xfrm>
            <a:off x="9180000" y="5130000"/>
            <a:ext cx="713160" cy="533160"/>
          </a:xfrm>
          <a:prstGeom prst="rect">
            <a:avLst/>
          </a:prstGeom>
          <a:noFill/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fld id="{9EFC95BA-CD18-41D0-819E-1F3E20F29471}" type="slidenum">
              <a:rPr b="1" lang="en-US" sz="18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&lt;number&gt;</a:t>
            </a:fld>
            <a:endParaRPr b="0" lang="en-US" sz="1800" spc="-1" strike="noStrike">
              <a:latin typeface="Arial"/>
            </a:endParaRPr>
          </a:p>
        </p:txBody>
      </p:sp>
      <p:sp>
        <p:nvSpPr>
          <p:cNvPr id="179" name="PlaceHolder 1"/>
          <p:cNvSpPr>
            <a:spLocks noGrp="1"/>
          </p:cNvSpPr>
          <p:nvPr>
            <p:ph type="ftr" idx="10"/>
          </p:nvPr>
        </p:nvSpPr>
        <p:spPr>
          <a:xfrm>
            <a:off x="3420000" y="5400000"/>
            <a:ext cx="3233160" cy="263160"/>
          </a:xfrm>
          <a:prstGeom prst="rect">
            <a:avLst/>
          </a:prstGeom>
          <a:noFill/>
          <a:ln w="72000">
            <a:noFill/>
          </a:ln>
        </p:spPr>
        <p:txBody>
          <a:bodyPr lIns="0" rIns="0" tIns="0" bIns="0" anchor="t">
            <a:noAutofit/>
          </a:bodyPr>
          <a:lstStyle>
            <a:lvl1pPr algn="ctr">
              <a:lnSpc>
                <a:spcPct val="100000"/>
              </a:lnSpc>
              <a:buNone/>
              <a:tabLst>
                <a:tab algn="l" pos="0"/>
              </a:tabLst>
              <a:defRPr b="1" lang="en-US" sz="1800" spc="-1" strike="noStrike">
                <a:solidFill>
                  <a:srgbClr val="ffffff"/>
                </a:solidFill>
                <a:latin typeface="Source Sans Pro Black"/>
              </a:defRPr>
            </a:lvl1pPr>
          </a:lstStyle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1800" spc="-1" strike="noStrike">
                <a:solidFill>
                  <a:srgbClr val="ffffff"/>
                </a:solidFill>
                <a:latin typeface="Source Sans Pro Black"/>
              </a:rPr>
              <a:t>&lt;footer&gt;</a:t>
            </a:r>
            <a:endParaRPr b="0" lang="en-US" sz="1800" spc="-1" strike="noStrike">
              <a:latin typeface="Times New Roman"/>
            </a:endParaRPr>
          </a:p>
        </p:txBody>
      </p:sp>
      <p:sp>
        <p:nvSpPr>
          <p:cNvPr id="180" name="PlaceHolder 2"/>
          <p:cNvSpPr>
            <a:spLocks noGrp="1"/>
          </p:cNvSpPr>
          <p:nvPr>
            <p:ph type="dt" idx="11"/>
          </p:nvPr>
        </p:nvSpPr>
        <p:spPr>
          <a:xfrm>
            <a:off x="360000" y="5400000"/>
            <a:ext cx="2873160" cy="263160"/>
          </a:xfrm>
          <a:prstGeom prst="rect">
            <a:avLst/>
          </a:prstGeom>
          <a:noFill/>
          <a:ln w="72000">
            <a:noFill/>
          </a:ln>
        </p:spPr>
        <p:txBody>
          <a:bodyPr lIns="0" rIns="0" tIns="0" bIns="0" anchor="t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81" name="PlaceHolder 3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82" name="PlaceHolder 4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"/>
          <p:cNvSpPr/>
          <p:nvPr/>
        </p:nvSpPr>
        <p:spPr>
          <a:xfrm>
            <a:off x="0" y="5400000"/>
            <a:ext cx="10073160" cy="263160"/>
          </a:xfrm>
          <a:prstGeom prst="rect">
            <a:avLst/>
          </a:prstGeom>
          <a:solidFill>
            <a:srgbClr val="2c3e50"/>
          </a:solidFill>
          <a:ln w="108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0" name=""/>
          <p:cNvSpPr/>
          <p:nvPr/>
        </p:nvSpPr>
        <p:spPr>
          <a:xfrm>
            <a:off x="0" y="0"/>
            <a:ext cx="10073160" cy="1208160"/>
          </a:xfrm>
          <a:prstGeom prst="rect">
            <a:avLst/>
          </a:prstGeom>
          <a:solidFill>
            <a:srgbClr val="2c3e50"/>
          </a:solidFill>
          <a:ln w="108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1" name=""/>
          <p:cNvSpPr/>
          <p:nvPr/>
        </p:nvSpPr>
        <p:spPr>
          <a:xfrm>
            <a:off x="9315000" y="5175000"/>
            <a:ext cx="443160" cy="443160"/>
          </a:xfrm>
          <a:prstGeom prst="ellipse">
            <a:avLst/>
          </a:prstGeom>
          <a:solidFill>
            <a:srgbClr val="1abc9c"/>
          </a:solidFill>
          <a:ln w="10800">
            <a:solidFill>
              <a:srgbClr val="1abc9c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2" name=""/>
          <p:cNvSpPr/>
          <p:nvPr/>
        </p:nvSpPr>
        <p:spPr>
          <a:xfrm>
            <a:off x="9180000" y="5130000"/>
            <a:ext cx="713160" cy="533160"/>
          </a:xfrm>
          <a:prstGeom prst="rect">
            <a:avLst/>
          </a:prstGeom>
          <a:noFill/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fld id="{0281B46C-0266-4324-88DD-88B91525E316}" type="slidenum">
              <a:rPr b="1" lang="en-US" sz="18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&lt;number&gt;</a:t>
            </a:fld>
            <a:endParaRPr b="0" lang="en-US" sz="1800" spc="-1" strike="noStrike">
              <a:latin typeface="Arial"/>
            </a:endParaRPr>
          </a:p>
        </p:txBody>
      </p:sp>
      <p:sp>
        <p:nvSpPr>
          <p:cNvPr id="223" name="PlaceHolder 1"/>
          <p:cNvSpPr>
            <a:spLocks noGrp="1"/>
          </p:cNvSpPr>
          <p:nvPr>
            <p:ph type="ftr" idx="12"/>
          </p:nvPr>
        </p:nvSpPr>
        <p:spPr>
          <a:xfrm>
            <a:off x="3420000" y="5400000"/>
            <a:ext cx="3233160" cy="263160"/>
          </a:xfrm>
          <a:prstGeom prst="rect">
            <a:avLst/>
          </a:prstGeom>
          <a:noFill/>
          <a:ln w="72000">
            <a:noFill/>
          </a:ln>
        </p:spPr>
        <p:txBody>
          <a:bodyPr lIns="0" rIns="0" tIns="0" bIns="0" anchor="t">
            <a:noAutofit/>
          </a:bodyPr>
          <a:lstStyle>
            <a:lvl1pPr algn="ctr">
              <a:lnSpc>
                <a:spcPct val="100000"/>
              </a:lnSpc>
              <a:buNone/>
              <a:tabLst>
                <a:tab algn="l" pos="0"/>
              </a:tabLst>
              <a:defRPr b="1" lang="en-US" sz="1800" spc="-1" strike="noStrike">
                <a:solidFill>
                  <a:srgbClr val="ffffff"/>
                </a:solidFill>
                <a:latin typeface="Source Sans Pro Black"/>
              </a:defRPr>
            </a:lvl1pPr>
          </a:lstStyle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1800" spc="-1" strike="noStrike">
                <a:solidFill>
                  <a:srgbClr val="ffffff"/>
                </a:solidFill>
                <a:latin typeface="Source Sans Pro Black"/>
              </a:rPr>
              <a:t>&lt;footer&gt;</a:t>
            </a:r>
            <a:endParaRPr b="0" lang="en-US" sz="1800" spc="-1" strike="noStrike">
              <a:latin typeface="Times New Roman"/>
            </a:endParaRPr>
          </a:p>
        </p:txBody>
      </p:sp>
      <p:sp>
        <p:nvSpPr>
          <p:cNvPr id="224" name="PlaceHolder 2"/>
          <p:cNvSpPr>
            <a:spLocks noGrp="1"/>
          </p:cNvSpPr>
          <p:nvPr>
            <p:ph type="dt" idx="13"/>
          </p:nvPr>
        </p:nvSpPr>
        <p:spPr>
          <a:xfrm>
            <a:off x="360000" y="5400000"/>
            <a:ext cx="2873160" cy="263160"/>
          </a:xfrm>
          <a:prstGeom prst="rect">
            <a:avLst/>
          </a:prstGeom>
          <a:noFill/>
          <a:ln w="72000">
            <a:noFill/>
          </a:ln>
        </p:spPr>
        <p:txBody>
          <a:bodyPr lIns="0" rIns="0" tIns="0" bIns="0" anchor="t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25" name="PlaceHolder 3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26" name="PlaceHolder 4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"/>
          <p:cNvSpPr/>
          <p:nvPr/>
        </p:nvSpPr>
        <p:spPr>
          <a:xfrm>
            <a:off x="0" y="5400000"/>
            <a:ext cx="10073160" cy="263160"/>
          </a:xfrm>
          <a:prstGeom prst="rect">
            <a:avLst/>
          </a:prstGeom>
          <a:solidFill>
            <a:srgbClr val="2c3e50"/>
          </a:solidFill>
          <a:ln w="108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4" name=""/>
          <p:cNvSpPr/>
          <p:nvPr/>
        </p:nvSpPr>
        <p:spPr>
          <a:xfrm>
            <a:off x="0" y="0"/>
            <a:ext cx="10073160" cy="1208160"/>
          </a:xfrm>
          <a:prstGeom prst="rect">
            <a:avLst/>
          </a:prstGeom>
          <a:solidFill>
            <a:srgbClr val="2c3e50"/>
          </a:solidFill>
          <a:ln w="108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5" name=""/>
          <p:cNvSpPr/>
          <p:nvPr/>
        </p:nvSpPr>
        <p:spPr>
          <a:xfrm>
            <a:off x="9315000" y="5175000"/>
            <a:ext cx="443160" cy="443160"/>
          </a:xfrm>
          <a:prstGeom prst="ellipse">
            <a:avLst/>
          </a:prstGeom>
          <a:solidFill>
            <a:srgbClr val="1abc9c"/>
          </a:solidFill>
          <a:ln w="10800">
            <a:solidFill>
              <a:srgbClr val="1abc9c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6" name=""/>
          <p:cNvSpPr/>
          <p:nvPr/>
        </p:nvSpPr>
        <p:spPr>
          <a:xfrm>
            <a:off x="9180000" y="5130000"/>
            <a:ext cx="713160" cy="533160"/>
          </a:xfrm>
          <a:prstGeom prst="rect">
            <a:avLst/>
          </a:prstGeom>
          <a:noFill/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fld id="{C65545C3-5EA5-45A5-BFE4-FF44F9DAD5E1}" type="slidenum">
              <a:rPr b="1" lang="en-US" sz="18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&lt;number&gt;</a:t>
            </a:fld>
            <a:endParaRPr b="0" lang="en-US" sz="1800" spc="-1" strike="noStrike">
              <a:latin typeface="Arial"/>
            </a:endParaRPr>
          </a:p>
        </p:txBody>
      </p:sp>
      <p:sp>
        <p:nvSpPr>
          <p:cNvPr id="267" name="PlaceHolder 1"/>
          <p:cNvSpPr>
            <a:spLocks noGrp="1"/>
          </p:cNvSpPr>
          <p:nvPr>
            <p:ph type="ftr" idx="14"/>
          </p:nvPr>
        </p:nvSpPr>
        <p:spPr>
          <a:xfrm>
            <a:off x="3420000" y="5400000"/>
            <a:ext cx="3233160" cy="263160"/>
          </a:xfrm>
          <a:prstGeom prst="rect">
            <a:avLst/>
          </a:prstGeom>
          <a:noFill/>
          <a:ln w="72000">
            <a:noFill/>
          </a:ln>
        </p:spPr>
        <p:txBody>
          <a:bodyPr lIns="0" rIns="0" tIns="0" bIns="0" anchor="t">
            <a:noAutofit/>
          </a:bodyPr>
          <a:lstStyle>
            <a:lvl1pPr algn="ctr">
              <a:lnSpc>
                <a:spcPct val="100000"/>
              </a:lnSpc>
              <a:buNone/>
              <a:tabLst>
                <a:tab algn="l" pos="0"/>
              </a:tabLst>
              <a:defRPr b="1" lang="en-US" sz="1800" spc="-1" strike="noStrike">
                <a:solidFill>
                  <a:srgbClr val="ffffff"/>
                </a:solidFill>
                <a:latin typeface="Source Sans Pro Black"/>
              </a:defRPr>
            </a:lvl1pPr>
          </a:lstStyle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1800" spc="-1" strike="noStrike">
                <a:solidFill>
                  <a:srgbClr val="ffffff"/>
                </a:solidFill>
                <a:latin typeface="Source Sans Pro Black"/>
              </a:rPr>
              <a:t>&lt;footer&gt;</a:t>
            </a:r>
            <a:endParaRPr b="0" lang="en-US" sz="1800" spc="-1" strike="noStrike">
              <a:latin typeface="Times New Roman"/>
            </a:endParaRPr>
          </a:p>
        </p:txBody>
      </p:sp>
      <p:sp>
        <p:nvSpPr>
          <p:cNvPr id="268" name="PlaceHolder 2"/>
          <p:cNvSpPr>
            <a:spLocks noGrp="1"/>
          </p:cNvSpPr>
          <p:nvPr>
            <p:ph type="dt" idx="15"/>
          </p:nvPr>
        </p:nvSpPr>
        <p:spPr>
          <a:xfrm>
            <a:off x="360000" y="5400000"/>
            <a:ext cx="2873160" cy="263160"/>
          </a:xfrm>
          <a:prstGeom prst="rect">
            <a:avLst/>
          </a:prstGeom>
          <a:noFill/>
          <a:ln w="72000">
            <a:noFill/>
          </a:ln>
        </p:spPr>
        <p:txBody>
          <a:bodyPr lIns="0" rIns="0" tIns="0" bIns="0" anchor="t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69" name="PlaceHolder 3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70" name="PlaceHolder 4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  <p:sldLayoutId id="2147483738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37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0.jpeg"/><Relationship Id="rId2" Type="http://schemas.openxmlformats.org/officeDocument/2006/relationships/image" Target="../media/image11.jpeg"/><Relationship Id="rId3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2.jpeg"/><Relationship Id="rId2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13.jpeg"/><Relationship Id="rId2" Type="http://schemas.openxmlformats.org/officeDocument/2006/relationships/image" Target="../media/image14.jpeg"/><Relationship Id="rId3" Type="http://schemas.openxmlformats.org/officeDocument/2006/relationships/slideLayout" Target="../slideLayouts/slideLayout37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16.png"/><Relationship Id="rId3" Type="http://schemas.openxmlformats.org/officeDocument/2006/relationships/slideLayout" Target="../slideLayouts/slideLayout49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1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1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17.jpeg"/><Relationship Id="rId2" Type="http://schemas.openxmlformats.org/officeDocument/2006/relationships/slideLayout" Target="../slideLayouts/slideLayout7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1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18.jpeg"/><Relationship Id="rId2" Type="http://schemas.openxmlformats.org/officeDocument/2006/relationships/slideLayout" Target="../slideLayouts/slideLayout6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1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hyperlink" Target="https://www.dosdays.co.uk/topics/1996.php" TargetMode="External"/><Relationship Id="rId2" Type="http://schemas.openxmlformats.org/officeDocument/2006/relationships/hyperlink" Target="https://www.youtube.com/watch?v=5r53B32YOdQ" TargetMode="External"/><Relationship Id="rId3" Type="http://schemas.openxmlformats.org/officeDocument/2006/relationships/hyperlink" Target="https://www.gamestar.de/artikel/das-voodoo-zeitalter-wie-3dfx-die-welt-der-pc-grafik-veraenderte,1951475.html" TargetMode="External"/><Relationship Id="rId4" Type="http://schemas.openxmlformats.org/officeDocument/2006/relationships/hyperlink" Target="https://www.tomshardware.com/reviews/real-thing,45.html" TargetMode="External"/><Relationship Id="rId5" Type="http://schemas.openxmlformats.org/officeDocument/2006/relationships/hyperlink" Target="https://developer.download.nvidia.com/assets/gamedev/docs/Microsoft_DirectX_7.PDF" TargetMode="External"/><Relationship Id="rId6" Type="http://schemas.openxmlformats.org/officeDocument/2006/relationships/hyperlink" Target="https://www.pcgamingwiki.com/" TargetMode="External"/><Relationship Id="rId7" Type="http://schemas.openxmlformats.org/officeDocument/2006/relationships/hyperlink" Target="https://www.khronos.org/opengl/wiki/History_of_Programmability" TargetMode="External"/><Relationship Id="rId8" Type="http://schemas.openxmlformats.org/officeDocument/2006/relationships/slideLayout" Target="../slideLayouts/slideLayout1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image" Target="../media/image20.jpeg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7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image" Target="../media/image3.jpe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PlaceHolder 1"/>
          <p:cNvSpPr>
            <a:spLocks noGrp="1"/>
          </p:cNvSpPr>
          <p:nvPr>
            <p:ph type="title"/>
          </p:nvPr>
        </p:nvSpPr>
        <p:spPr>
          <a:xfrm>
            <a:off x="360000" y="2835000"/>
            <a:ext cx="9353160" cy="712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 anchorCtr="1">
            <a:noAutofit/>
          </a:bodyPr>
          <a:p>
            <a:pPr algn="ctr">
              <a:lnSpc>
                <a:spcPct val="150000"/>
              </a:lnSpc>
              <a:buNone/>
              <a:tabLst>
                <a:tab algn="l" pos="0"/>
              </a:tabLst>
            </a:pPr>
            <a:r>
              <a:rPr b="1" lang="en-US" sz="2700" spc="-1" strike="noStrike">
                <a:solidFill>
                  <a:srgbClr val="ffffff"/>
                </a:solidFill>
                <a:latin typeface="Source Sans Pro Black"/>
              </a:rPr>
              <a:t>The History of the GPU</a:t>
            </a:r>
            <a:endParaRPr b="0" lang="en-US" sz="2700" spc="-1" strike="noStrike">
              <a:latin typeface="Arial"/>
            </a:endParaRPr>
          </a:p>
        </p:txBody>
      </p:sp>
      <p:sp>
        <p:nvSpPr>
          <p:cNvPr id="314" name="PlaceHolder 2"/>
          <p:cNvSpPr>
            <a:spLocks noGrp="1"/>
          </p:cNvSpPr>
          <p:nvPr>
            <p:ph type="subTitle"/>
          </p:nvPr>
        </p:nvSpPr>
        <p:spPr>
          <a:xfrm>
            <a:off x="360000" y="3915000"/>
            <a:ext cx="9353160" cy="147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ffffff"/>
                </a:solidFill>
                <a:latin typeface="Source Sans Pro"/>
              </a:rPr>
              <a:t>by Nick Driscoll</a:t>
            </a:r>
            <a:endParaRPr b="0" lang="en-US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PlaceHolder 1"/>
          <p:cNvSpPr>
            <a:spLocks noGrp="1"/>
          </p:cNvSpPr>
          <p:nvPr>
            <p:ph type="title"/>
          </p:nvPr>
        </p:nvSpPr>
        <p:spPr>
          <a:xfrm>
            <a:off x="360000" y="225720"/>
            <a:ext cx="9353160" cy="712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700" spc="-1" strike="noStrike">
                <a:solidFill>
                  <a:srgbClr val="ffffff"/>
                </a:solidFill>
                <a:latin typeface="Source Sans Pro Black"/>
              </a:rPr>
              <a:t>Triangle rasterizers (Quake example)</a:t>
            </a:r>
            <a:endParaRPr b="0" lang="en-US" sz="2700" spc="-1" strike="noStrike">
              <a:latin typeface="Arial"/>
            </a:endParaRPr>
          </a:p>
        </p:txBody>
      </p:sp>
      <p:sp>
        <p:nvSpPr>
          <p:cNvPr id="336" name="PlaceHolder 14"/>
          <p:cNvSpPr/>
          <p:nvPr/>
        </p:nvSpPr>
        <p:spPr>
          <a:xfrm>
            <a:off x="355680" y="1407960"/>
            <a:ext cx="9353160" cy="377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 fontScale="97000"/>
          </a:bodyPr>
          <a:p>
            <a:pPr marL="432000" indent="-324000">
              <a:lnSpc>
                <a:spcPct val="100000"/>
              </a:lnSpc>
              <a:spcAft>
                <a:spcPts val="1057"/>
              </a:spcAft>
              <a:buClr>
                <a:srgbClr val="2c3e50"/>
              </a:buClr>
              <a:buSzPct val="45000"/>
              <a:buFont typeface="Wingdings" charset="2"/>
              <a:buChar char=""/>
            </a:pPr>
            <a:r>
              <a:rPr b="1" lang="en-US" sz="2400" spc="-1" strike="noStrike">
                <a:solidFill>
                  <a:srgbClr val="2c3e50"/>
                </a:solidFill>
                <a:latin typeface="Source Sans Pro Semibold"/>
                <a:ea typeface="DejaVu Sans"/>
              </a:rPr>
              <a:t>Benchmarking in 640x480</a:t>
            </a:r>
            <a:endParaRPr b="0" lang="en-US" sz="24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Aft>
                <a:spcPts val="850"/>
              </a:spcAft>
              <a:buClr>
                <a:srgbClr val="2c3e50"/>
              </a:buClr>
              <a:buSzPct val="75000"/>
              <a:buFont typeface="Symbol"/>
              <a:buChar char=""/>
            </a:pPr>
            <a:r>
              <a:rPr b="1" lang="en-US" sz="2400" spc="-1" strike="noStrike">
                <a:solidFill>
                  <a:srgbClr val="2c3e50"/>
                </a:solidFill>
                <a:latin typeface="Source Sans Pro Semibold"/>
                <a:ea typeface="DejaVu Sans"/>
              </a:rPr>
              <a:t>CPU alone: 17 FPS (58.8 ms)</a:t>
            </a:r>
            <a:endParaRPr b="0" lang="en-US" sz="24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Aft>
                <a:spcPts val="850"/>
              </a:spcAft>
              <a:buClr>
                <a:srgbClr val="2c3e50"/>
              </a:buClr>
              <a:buSzPct val="75000"/>
              <a:buFont typeface="Symbol"/>
              <a:buChar char=""/>
            </a:pPr>
            <a:r>
              <a:rPr b="1" lang="en-US" sz="2400" spc="-1" strike="noStrike">
                <a:solidFill>
                  <a:srgbClr val="2c3e50"/>
                </a:solidFill>
                <a:latin typeface="Source Sans Pro Semibold"/>
                <a:ea typeface="DejaVu Sans"/>
              </a:rPr>
              <a:t>DM3D:           39.3 FPS (25.4 ms)</a:t>
            </a:r>
            <a:endParaRPr b="0" lang="en-US" sz="24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Aft>
                <a:spcPts val="850"/>
              </a:spcAft>
              <a:buClr>
                <a:srgbClr val="2c3e50"/>
              </a:buClr>
              <a:buSzPct val="75000"/>
              <a:buFont typeface="Symbol"/>
              <a:buChar char=""/>
            </a:pPr>
            <a:r>
              <a:rPr b="1" lang="en-US" sz="2400" spc="-1" strike="noStrike">
                <a:solidFill>
                  <a:srgbClr val="2c3e50"/>
                </a:solidFill>
                <a:latin typeface="Source Sans Pro Semibold"/>
                <a:ea typeface="DejaVu Sans"/>
              </a:rPr>
              <a:t>56.8% improvement!</a:t>
            </a:r>
            <a:endParaRPr b="0" lang="en-US" sz="24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Aft>
                <a:spcPts val="850"/>
              </a:spcAft>
              <a:buClr>
                <a:srgbClr val="2c3e50"/>
              </a:buClr>
              <a:buSzPct val="75000"/>
              <a:buFont typeface="Symbol"/>
              <a:buChar char=""/>
            </a:pPr>
            <a:r>
              <a:rPr b="1" lang="en-US" sz="2400" spc="-1" strike="noStrike">
                <a:solidFill>
                  <a:srgbClr val="2c3e50"/>
                </a:solidFill>
                <a:latin typeface="Source Sans Pro Semibold"/>
                <a:ea typeface="DejaVu Sans"/>
              </a:rPr>
              <a:t>The CPU is still doing half</a:t>
            </a:r>
            <a:br>
              <a:rPr sz="2400"/>
            </a:br>
            <a:r>
              <a:rPr b="1" lang="en-US" sz="2400" spc="-1" strike="noStrike">
                <a:solidFill>
                  <a:srgbClr val="2c3e50"/>
                </a:solidFill>
                <a:latin typeface="Source Sans Pro Semibold"/>
                <a:ea typeface="DejaVu Sans"/>
              </a:rPr>
              <a:t>the graphics work!</a:t>
            </a:r>
            <a:endParaRPr b="0" lang="en-US" sz="24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Aft>
                <a:spcPts val="850"/>
              </a:spcAft>
              <a:buClr>
                <a:srgbClr val="2c3e50"/>
              </a:buClr>
              <a:buSzPct val="75000"/>
              <a:buFont typeface="Symbol"/>
              <a:buChar char=""/>
            </a:pPr>
            <a:r>
              <a:rPr b="1" lang="en-US" sz="2400" spc="-1" strike="noStrike">
                <a:solidFill>
                  <a:srgbClr val="2c3e50"/>
                </a:solidFill>
                <a:latin typeface="Source Sans Pro Semibold"/>
                <a:ea typeface="DejaVu Sans"/>
              </a:rPr>
              <a:t>Aside: contemporary Quake</a:t>
            </a:r>
            <a:br>
              <a:rPr sz="2400"/>
            </a:br>
            <a:r>
              <a:rPr b="1" lang="en-US" sz="2400" spc="-1" strike="noStrike">
                <a:solidFill>
                  <a:srgbClr val="2c3e50"/>
                </a:solidFill>
                <a:latin typeface="Source Sans Pro Semibold"/>
                <a:ea typeface="DejaVu Sans"/>
              </a:rPr>
              <a:t>gamers considered 12-15 FPS</a:t>
            </a:r>
            <a:br>
              <a:rPr sz="2400"/>
            </a:br>
            <a:r>
              <a:rPr b="1" lang="en-US" sz="2400" spc="-1" strike="noStrike">
                <a:solidFill>
                  <a:srgbClr val="2c3e50"/>
                </a:solidFill>
                <a:latin typeface="Source Sans Pro Semibold"/>
                <a:ea typeface="DejaVu Sans"/>
              </a:rPr>
              <a:t>acceptable in SP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337" name="" descr=""/>
          <p:cNvPicPr/>
          <p:nvPr/>
        </p:nvPicPr>
        <p:blipFill>
          <a:blip r:embed="rId1"/>
          <a:stretch/>
        </p:blipFill>
        <p:spPr>
          <a:xfrm>
            <a:off x="6607440" y="1828800"/>
            <a:ext cx="3449160" cy="297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PlaceHolder 1"/>
          <p:cNvSpPr>
            <a:spLocks noGrp="1"/>
          </p:cNvSpPr>
          <p:nvPr>
            <p:ph type="title"/>
          </p:nvPr>
        </p:nvSpPr>
        <p:spPr>
          <a:xfrm>
            <a:off x="360000" y="225720"/>
            <a:ext cx="9353160" cy="712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700" spc="-1" strike="noStrike">
                <a:solidFill>
                  <a:srgbClr val="ffffff"/>
                </a:solidFill>
                <a:latin typeface="Source Sans Pro Black"/>
              </a:rPr>
              <a:t>Triangle rasterizers (Quake comparison)</a:t>
            </a:r>
            <a:endParaRPr b="0" lang="en-US" sz="2700" spc="-1" strike="noStrike">
              <a:latin typeface="Arial"/>
            </a:endParaRPr>
          </a:p>
        </p:txBody>
      </p:sp>
      <p:pic>
        <p:nvPicPr>
          <p:cNvPr id="339" name="" descr=""/>
          <p:cNvPicPr/>
          <p:nvPr/>
        </p:nvPicPr>
        <p:blipFill>
          <a:blip r:embed="rId1"/>
          <a:stretch/>
        </p:blipFill>
        <p:spPr>
          <a:xfrm>
            <a:off x="5029200" y="2286000"/>
            <a:ext cx="5024160" cy="2823840"/>
          </a:xfrm>
          <a:prstGeom prst="rect">
            <a:avLst/>
          </a:prstGeom>
          <a:ln w="0">
            <a:noFill/>
          </a:ln>
        </p:spPr>
      </p:pic>
      <p:pic>
        <p:nvPicPr>
          <p:cNvPr id="340" name="" descr=""/>
          <p:cNvPicPr/>
          <p:nvPr/>
        </p:nvPicPr>
        <p:blipFill>
          <a:blip r:embed="rId2"/>
          <a:stretch/>
        </p:blipFill>
        <p:spPr>
          <a:xfrm>
            <a:off x="0" y="2286000"/>
            <a:ext cx="5024160" cy="2823840"/>
          </a:xfrm>
          <a:prstGeom prst="rect">
            <a:avLst/>
          </a:prstGeom>
          <a:ln w="0">
            <a:noFill/>
          </a:ln>
        </p:spPr>
      </p:pic>
      <p:sp>
        <p:nvSpPr>
          <p:cNvPr id="341" name="PlaceHolder 19"/>
          <p:cNvSpPr/>
          <p:nvPr/>
        </p:nvSpPr>
        <p:spPr>
          <a:xfrm>
            <a:off x="355680" y="1407960"/>
            <a:ext cx="9353160" cy="644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 fontScale="88000"/>
          </a:bodyPr>
          <a:p>
            <a:pPr>
              <a:lnSpc>
                <a:spcPct val="100000"/>
              </a:lnSpc>
              <a:spcAft>
                <a:spcPts val="1057"/>
              </a:spcAft>
              <a:buNone/>
            </a:pPr>
            <a:r>
              <a:rPr b="1" lang="en-US" sz="2400" spc="-1" strike="noStrike">
                <a:solidFill>
                  <a:srgbClr val="2c3e50"/>
                </a:solidFill>
                <a:latin typeface="Source Sans Pro Semibold"/>
                <a:ea typeface="DejaVu Sans"/>
              </a:rPr>
              <a:t>Higher resolution textures, texture filtering, higher color depth, etc.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PlaceHolder 1"/>
          <p:cNvSpPr>
            <a:spLocks noGrp="1"/>
          </p:cNvSpPr>
          <p:nvPr>
            <p:ph type="title"/>
          </p:nvPr>
        </p:nvSpPr>
        <p:spPr>
          <a:xfrm>
            <a:off x="360000" y="225720"/>
            <a:ext cx="9353160" cy="712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700" spc="-1" strike="noStrike">
                <a:solidFill>
                  <a:srgbClr val="ffffff"/>
                </a:solidFill>
                <a:latin typeface="Source Sans Pro Black"/>
              </a:rPr>
              <a:t>Hardware Transform &amp; Lighting (1999-2002)</a:t>
            </a:r>
            <a:endParaRPr b="0" lang="en-US" sz="2700" spc="-1" strike="noStrike">
              <a:latin typeface="Arial"/>
            </a:endParaRPr>
          </a:p>
        </p:txBody>
      </p:sp>
      <p:sp>
        <p:nvSpPr>
          <p:cNvPr id="343" name="PlaceHolder 4"/>
          <p:cNvSpPr/>
          <p:nvPr/>
        </p:nvSpPr>
        <p:spPr>
          <a:xfrm>
            <a:off x="360720" y="1485720"/>
            <a:ext cx="9353160" cy="377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4" name="PlaceHolder 15"/>
          <p:cNvSpPr/>
          <p:nvPr/>
        </p:nvSpPr>
        <p:spPr>
          <a:xfrm>
            <a:off x="355680" y="1407960"/>
            <a:ext cx="9353160" cy="377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Aft>
                <a:spcPts val="1057"/>
              </a:spcAft>
              <a:buClr>
                <a:srgbClr val="2c3e5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2c3e50"/>
                </a:solidFill>
                <a:latin typeface="Source Sans Pro Semibold"/>
                <a:ea typeface="DejaVu Sans"/>
              </a:rPr>
              <a:t>Rasterizing triangles and shading pixels is only half the battle </a:t>
            </a:r>
            <a:endParaRPr b="0" lang="en-US" sz="24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Aft>
                <a:spcPts val="1057"/>
              </a:spcAft>
              <a:buClr>
                <a:srgbClr val="2c3e50"/>
              </a:buClr>
              <a:buSzPct val="75000"/>
              <a:buFont typeface="Symbol"/>
              <a:buChar char=""/>
            </a:pPr>
            <a:r>
              <a:rPr b="0" lang="en-US" sz="2400" spc="-1" strike="noStrike">
                <a:solidFill>
                  <a:srgbClr val="2c3e50"/>
                </a:solidFill>
                <a:latin typeface="Source Sans Pro Semibold"/>
                <a:ea typeface="DejaVu Sans"/>
              </a:rPr>
              <a:t>Transforming triangles into screen-space: multiply a matrix by each vertex position</a:t>
            </a:r>
            <a:endParaRPr b="0" lang="en-US" sz="24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Aft>
                <a:spcPts val="1057"/>
              </a:spcAft>
              <a:buClr>
                <a:srgbClr val="2c3e50"/>
              </a:buClr>
              <a:buSzPct val="75000"/>
              <a:buFont typeface="Symbol"/>
              <a:buChar char=""/>
            </a:pPr>
            <a:r>
              <a:rPr b="0" lang="en-US" sz="2400" spc="-1" strike="noStrike">
                <a:solidFill>
                  <a:srgbClr val="2c3e50"/>
                </a:solidFill>
                <a:latin typeface="Source Sans Pro Semibold"/>
                <a:ea typeface="DejaVu Sans"/>
              </a:rPr>
              <a:t>Lighting triangle: Dot vertex normal with light direction</a:t>
            </a:r>
            <a:endParaRPr b="0" lang="en-US" sz="24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Aft>
                <a:spcPts val="1057"/>
              </a:spcAft>
              <a:buClr>
                <a:srgbClr val="2c3e50"/>
              </a:buClr>
              <a:buSzPct val="75000"/>
              <a:buFont typeface="Symbol"/>
              <a:buChar char=""/>
            </a:pPr>
            <a:r>
              <a:rPr b="0" lang="en-US" sz="2400" spc="-1" strike="noStrike">
                <a:solidFill>
                  <a:srgbClr val="2c3e50"/>
                </a:solidFill>
                <a:latin typeface="Source Sans Pro Semibold"/>
                <a:ea typeface="DejaVu Sans"/>
              </a:rPr>
              <a:t>These calculations are independent per-vertex</a:t>
            </a:r>
            <a:endParaRPr b="0" lang="en-US" sz="24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Aft>
                <a:spcPts val="1057"/>
              </a:spcAft>
              <a:buClr>
                <a:srgbClr val="2c3e50"/>
              </a:buClr>
              <a:buSzPct val="75000"/>
              <a:buFont typeface="Symbol"/>
              <a:buChar char=""/>
            </a:pPr>
            <a:r>
              <a:rPr b="0" lang="en-US" sz="2400" spc="-1" strike="noStrike">
                <a:solidFill>
                  <a:srgbClr val="2c3e50"/>
                </a:solidFill>
                <a:latin typeface="Source Sans Pro Semibold"/>
                <a:ea typeface="DejaVu Sans"/>
              </a:rPr>
              <a:t>This makes vertex processing the next clear bottleneck to accelerate with hardware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PlaceHolder 1"/>
          <p:cNvSpPr>
            <a:spLocks noGrp="1"/>
          </p:cNvSpPr>
          <p:nvPr>
            <p:ph type="title"/>
          </p:nvPr>
        </p:nvSpPr>
        <p:spPr>
          <a:xfrm>
            <a:off x="360000" y="225720"/>
            <a:ext cx="9353160" cy="712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700" spc="-1" strike="noStrike">
                <a:solidFill>
                  <a:srgbClr val="ffffff"/>
                </a:solidFill>
                <a:latin typeface="Source Sans Pro Black"/>
              </a:rPr>
              <a:t>Hardware Transform &amp; Lighting</a:t>
            </a:r>
            <a:endParaRPr b="0" lang="en-US" sz="2700" spc="-1" strike="noStrike">
              <a:latin typeface="Arial"/>
            </a:endParaRPr>
          </a:p>
        </p:txBody>
      </p:sp>
      <p:sp>
        <p:nvSpPr>
          <p:cNvPr id="346" name="PlaceHolder 21"/>
          <p:cNvSpPr/>
          <p:nvPr/>
        </p:nvSpPr>
        <p:spPr>
          <a:xfrm>
            <a:off x="360720" y="1485720"/>
            <a:ext cx="9353160" cy="377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7" name="PlaceHolder 22"/>
          <p:cNvSpPr/>
          <p:nvPr/>
        </p:nvSpPr>
        <p:spPr>
          <a:xfrm>
            <a:off x="355680" y="1407960"/>
            <a:ext cx="9353160" cy="377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Aft>
                <a:spcPts val="1057"/>
              </a:spcAft>
              <a:buClr>
                <a:srgbClr val="2c3e5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2c3e50"/>
                </a:solidFill>
                <a:latin typeface="Source Sans Pro Semibold"/>
                <a:ea typeface="DejaVu Sans"/>
              </a:rPr>
              <a:t>Geforce 256 (Oct 11. 1999)</a:t>
            </a:r>
            <a:endParaRPr b="0" lang="en-US" sz="24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Aft>
                <a:spcPts val="1057"/>
              </a:spcAft>
              <a:buClr>
                <a:srgbClr val="2c3e50"/>
              </a:buClr>
              <a:buSzPct val="75000"/>
              <a:buFont typeface="Symbol"/>
              <a:buChar char=""/>
            </a:pPr>
            <a:r>
              <a:rPr b="0" lang="en-US" sz="2400" spc="-1" strike="noStrike">
                <a:solidFill>
                  <a:srgbClr val="2c3e50"/>
                </a:solidFill>
                <a:latin typeface="Source Sans Pro Semibold"/>
                <a:ea typeface="DejaVu Sans"/>
              </a:rPr>
              <a:t>First consumer graphics chip to support hardware T&amp;L</a:t>
            </a:r>
            <a:endParaRPr b="0" lang="en-US" sz="24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Aft>
                <a:spcPts val="1057"/>
              </a:spcAft>
              <a:buClr>
                <a:srgbClr val="2c3e50"/>
              </a:buClr>
              <a:buSzPct val="75000"/>
              <a:buFont typeface="Symbol"/>
              <a:buChar char=""/>
            </a:pPr>
            <a:r>
              <a:rPr b="0" lang="en-US" sz="2400" spc="-1" strike="noStrike">
                <a:solidFill>
                  <a:srgbClr val="2c3e50"/>
                </a:solidFill>
                <a:latin typeface="Source Sans Pro Semibold"/>
                <a:ea typeface="DejaVu Sans"/>
              </a:rPr>
              <a:t>NVIDIA marketing coins the term GPU for cards with hardware T&amp;L</a:t>
            </a:r>
            <a:endParaRPr b="0" lang="en-US" sz="24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Aft>
                <a:spcPts val="1057"/>
              </a:spcAft>
              <a:buClr>
                <a:srgbClr val="2c3e50"/>
              </a:buClr>
              <a:buSzPct val="75000"/>
              <a:buFont typeface="Symbol"/>
              <a:buChar char=""/>
            </a:pPr>
            <a:r>
              <a:rPr b="0" lang="en-US" sz="2400" spc="-1" strike="noStrike">
                <a:solidFill>
                  <a:srgbClr val="2c3e50"/>
                </a:solidFill>
                <a:latin typeface="Source Sans Pro Semibold"/>
                <a:ea typeface="DejaVu Sans"/>
              </a:rPr>
              <a:t>Additional texture types</a:t>
            </a:r>
            <a:br>
              <a:rPr sz="2400"/>
            </a:br>
            <a:r>
              <a:rPr b="0" lang="en-US" sz="2400" spc="-1" strike="noStrike">
                <a:solidFill>
                  <a:srgbClr val="2c3e50"/>
                </a:solidFill>
                <a:latin typeface="Source Sans Pro Semibold"/>
                <a:ea typeface="DejaVu Sans"/>
              </a:rPr>
              <a:t>(cubemaps)</a:t>
            </a:r>
            <a:endParaRPr b="0" lang="en-US" sz="24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Aft>
                <a:spcPts val="1057"/>
              </a:spcAft>
              <a:buClr>
                <a:srgbClr val="2c3e50"/>
              </a:buClr>
              <a:buSzPct val="75000"/>
              <a:buFont typeface="Symbol"/>
              <a:buChar char=""/>
            </a:pPr>
            <a:r>
              <a:rPr b="0" lang="en-US" sz="2400" spc="-1" strike="noStrike">
                <a:solidFill>
                  <a:srgbClr val="2c3e50"/>
                </a:solidFill>
                <a:latin typeface="Source Sans Pro Semibold"/>
                <a:ea typeface="DejaVu Sans"/>
              </a:rPr>
              <a:t>N64 had a comparable GPU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348" name="" descr=""/>
          <p:cNvPicPr/>
          <p:nvPr/>
        </p:nvPicPr>
        <p:blipFill>
          <a:blip r:embed="rId1"/>
          <a:stretch/>
        </p:blipFill>
        <p:spPr>
          <a:xfrm>
            <a:off x="5943600" y="2818080"/>
            <a:ext cx="4110480" cy="2439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PlaceHolder 1"/>
          <p:cNvSpPr>
            <a:spLocks noGrp="1"/>
          </p:cNvSpPr>
          <p:nvPr>
            <p:ph type="title"/>
          </p:nvPr>
        </p:nvSpPr>
        <p:spPr>
          <a:xfrm>
            <a:off x="360000" y="225720"/>
            <a:ext cx="9353160" cy="712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700" spc="-1" strike="noStrike">
                <a:solidFill>
                  <a:srgbClr val="ffffff"/>
                </a:solidFill>
                <a:latin typeface="Source Sans Pro Black"/>
              </a:rPr>
              <a:t>Hardware Transform &amp; Lighting (cont.)</a:t>
            </a:r>
            <a:endParaRPr b="0" lang="en-US" sz="2700" spc="-1" strike="noStrike">
              <a:latin typeface="Arial"/>
            </a:endParaRPr>
          </a:p>
        </p:txBody>
      </p:sp>
      <p:sp>
        <p:nvSpPr>
          <p:cNvPr id="350" name="PlaceHolder 17"/>
          <p:cNvSpPr/>
          <p:nvPr/>
        </p:nvSpPr>
        <p:spPr>
          <a:xfrm>
            <a:off x="360720" y="1485720"/>
            <a:ext cx="9353160" cy="377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1" name="PlaceHolder 18"/>
          <p:cNvSpPr/>
          <p:nvPr/>
        </p:nvSpPr>
        <p:spPr>
          <a:xfrm>
            <a:off x="355680" y="1407960"/>
            <a:ext cx="9353160" cy="377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 fontScale="84000"/>
          </a:bodyPr>
          <a:p>
            <a:pPr marL="414720" indent="-311040">
              <a:lnSpc>
                <a:spcPct val="100000"/>
              </a:lnSpc>
              <a:spcAft>
                <a:spcPts val="1057"/>
              </a:spcAft>
              <a:buClr>
                <a:srgbClr val="2c3e5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2c3e50"/>
                </a:solidFill>
                <a:latin typeface="Source Sans Pro Semibold"/>
                <a:ea typeface="DejaVu Sans"/>
              </a:rPr>
              <a:t>CPU responsibilities</a:t>
            </a:r>
            <a:endParaRPr b="0" lang="en-US" sz="2400" spc="-1" strike="noStrike">
              <a:latin typeface="Arial"/>
            </a:endParaRPr>
          </a:p>
          <a:p>
            <a:pPr lvl="1" marL="829440" indent="-311040">
              <a:lnSpc>
                <a:spcPct val="100000"/>
              </a:lnSpc>
              <a:spcAft>
                <a:spcPts val="1057"/>
              </a:spcAft>
              <a:buClr>
                <a:srgbClr val="2c3e50"/>
              </a:buClr>
              <a:buSzPct val="75000"/>
              <a:buFont typeface="Symbol"/>
              <a:buChar char=""/>
            </a:pPr>
            <a:r>
              <a:rPr b="0" lang="en-US" sz="2400" spc="-1" strike="noStrike">
                <a:solidFill>
                  <a:srgbClr val="2c3e50"/>
                </a:solidFill>
                <a:latin typeface="Source Sans Pro Semibold"/>
                <a:ea typeface="DejaVu Sans"/>
              </a:rPr>
              <a:t>Provide model-space geometry ahead of rendering</a:t>
            </a:r>
            <a:br>
              <a:rPr sz="2400"/>
            </a:br>
            <a:r>
              <a:rPr b="0" lang="en-US" sz="2400" spc="-1" strike="noStrike">
                <a:solidFill>
                  <a:srgbClr val="2c3e50"/>
                </a:solidFill>
                <a:latin typeface="Source Sans Pro Semibold"/>
                <a:ea typeface="DejaVu Sans"/>
              </a:rPr>
              <a:t>(on level load)</a:t>
            </a:r>
            <a:endParaRPr b="0" lang="en-US" sz="2400" spc="-1" strike="noStrike">
              <a:latin typeface="Arial"/>
            </a:endParaRPr>
          </a:p>
          <a:p>
            <a:pPr lvl="1" marL="829440" indent="-311040">
              <a:lnSpc>
                <a:spcPct val="100000"/>
              </a:lnSpc>
              <a:spcAft>
                <a:spcPts val="1057"/>
              </a:spcAft>
              <a:buClr>
                <a:srgbClr val="2c3e50"/>
              </a:buClr>
              <a:buSzPct val="75000"/>
              <a:buFont typeface="Symbol"/>
              <a:buChar char=""/>
            </a:pPr>
            <a:r>
              <a:rPr b="0" lang="en-US" sz="2400" spc="-1" strike="noStrike">
                <a:solidFill>
                  <a:srgbClr val="2c3e50"/>
                </a:solidFill>
                <a:latin typeface="Source Sans Pro Semibold"/>
                <a:ea typeface="DejaVu Sans"/>
              </a:rPr>
              <a:t>Send a transform matrix (64 bytes) for each object each frame</a:t>
            </a:r>
            <a:endParaRPr b="0" lang="en-US" sz="2400" spc="-1" strike="noStrike">
              <a:latin typeface="Arial"/>
            </a:endParaRPr>
          </a:p>
          <a:p>
            <a:pPr marL="414720" indent="-311040">
              <a:lnSpc>
                <a:spcPct val="100000"/>
              </a:lnSpc>
              <a:spcAft>
                <a:spcPts val="1057"/>
              </a:spcAft>
              <a:buClr>
                <a:srgbClr val="2c3e5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2c3e50"/>
                </a:solidFill>
                <a:latin typeface="Source Sans Pro Semibold"/>
                <a:ea typeface="DejaVu Sans"/>
              </a:rPr>
              <a:t>GPU responsibilities</a:t>
            </a:r>
            <a:endParaRPr b="0" lang="en-US" sz="2400" spc="-1" strike="noStrike">
              <a:latin typeface="Arial"/>
            </a:endParaRPr>
          </a:p>
          <a:p>
            <a:pPr lvl="1" marL="829440" indent="-311040">
              <a:lnSpc>
                <a:spcPct val="100000"/>
              </a:lnSpc>
              <a:spcAft>
                <a:spcPts val="1057"/>
              </a:spcAft>
              <a:buClr>
                <a:srgbClr val="2c3e50"/>
              </a:buClr>
              <a:buSzPct val="75000"/>
              <a:buFont typeface="Symbol"/>
              <a:buChar char=""/>
            </a:pPr>
            <a:r>
              <a:rPr b="0" lang="en-US" sz="2400" spc="-1" strike="noStrike">
                <a:solidFill>
                  <a:srgbClr val="2c3e50"/>
                </a:solidFill>
                <a:latin typeface="Source Sans Pro Semibold"/>
                <a:ea typeface="DejaVu Sans"/>
              </a:rPr>
              <a:t>Multiply each object’s matrix by the model-space position of each vertex in order to obtain its screen-space position</a:t>
            </a:r>
            <a:endParaRPr b="0" lang="en-US" sz="2400" spc="-1" strike="noStrike">
              <a:latin typeface="Arial"/>
            </a:endParaRPr>
          </a:p>
          <a:p>
            <a:pPr lvl="1" marL="829440" indent="-311040">
              <a:lnSpc>
                <a:spcPct val="100000"/>
              </a:lnSpc>
              <a:spcAft>
                <a:spcPts val="1057"/>
              </a:spcAft>
              <a:buClr>
                <a:srgbClr val="2c3e50"/>
              </a:buClr>
              <a:buSzPct val="75000"/>
              <a:buFont typeface="Symbol"/>
              <a:buChar char=""/>
            </a:pPr>
            <a:r>
              <a:rPr b="0" lang="en-US" sz="2400" spc="-1" strike="noStrike">
                <a:solidFill>
                  <a:srgbClr val="2c3e50"/>
                </a:solidFill>
                <a:latin typeface="Source Sans Pro Semibold"/>
                <a:ea typeface="DejaVu Sans"/>
              </a:rPr>
              <a:t>Compute lighting per-vertex</a:t>
            </a:r>
            <a:endParaRPr b="0" lang="en-US" sz="2400" spc="-1" strike="noStrike">
              <a:latin typeface="Arial"/>
            </a:endParaRPr>
          </a:p>
          <a:p>
            <a:pPr lvl="1" marL="829440" indent="-311040">
              <a:lnSpc>
                <a:spcPct val="100000"/>
              </a:lnSpc>
              <a:spcAft>
                <a:spcPts val="1057"/>
              </a:spcAft>
              <a:buClr>
                <a:srgbClr val="2c3e50"/>
              </a:buClr>
              <a:buSzPct val="75000"/>
              <a:buFont typeface="Symbol"/>
              <a:buChar char=""/>
            </a:pPr>
            <a:r>
              <a:rPr b="0" lang="en-US" sz="2400" spc="-1" strike="noStrike">
                <a:solidFill>
                  <a:srgbClr val="2c3e50"/>
                </a:solidFill>
                <a:latin typeface="Source Sans Pro Semibold"/>
                <a:ea typeface="DejaVu Sans"/>
              </a:rPr>
              <a:t>Rasterize and texture the triangle’s pixels while accounting for vertex lighting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PlaceHolder 1"/>
          <p:cNvSpPr>
            <a:spLocks noGrp="1"/>
          </p:cNvSpPr>
          <p:nvPr>
            <p:ph type="title"/>
          </p:nvPr>
        </p:nvSpPr>
        <p:spPr>
          <a:xfrm>
            <a:off x="360000" y="225720"/>
            <a:ext cx="9353160" cy="712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700" spc="-1" strike="noStrike">
                <a:solidFill>
                  <a:srgbClr val="ffffff"/>
                </a:solidFill>
                <a:latin typeface="Source Sans Pro Black"/>
              </a:rPr>
              <a:t>Hardware Transform &amp; Lighting (Half-Life example)</a:t>
            </a:r>
            <a:endParaRPr b="0" lang="en-US" sz="2700" spc="-1" strike="noStrike">
              <a:latin typeface="Arial"/>
            </a:endParaRPr>
          </a:p>
        </p:txBody>
      </p:sp>
      <p:sp>
        <p:nvSpPr>
          <p:cNvPr id="353" name="PlaceHolder 24"/>
          <p:cNvSpPr/>
          <p:nvPr/>
        </p:nvSpPr>
        <p:spPr>
          <a:xfrm>
            <a:off x="360720" y="1485720"/>
            <a:ext cx="9353160" cy="377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4" name="PlaceHolder 25"/>
          <p:cNvSpPr/>
          <p:nvPr/>
        </p:nvSpPr>
        <p:spPr>
          <a:xfrm>
            <a:off x="355680" y="1455480"/>
            <a:ext cx="9353160" cy="377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Aft>
                <a:spcPts val="1057"/>
              </a:spcAft>
              <a:buClr>
                <a:srgbClr val="2c3e5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2c3e50"/>
                </a:solidFill>
                <a:latin typeface="Source Sans Pro Semibold"/>
                <a:ea typeface="DejaVu Sans"/>
              </a:rPr>
              <a:t>Half-Life’s (Nov 19. 1998) game engine (goldsrc) is a fork of the Quake engine (idtech3) specifically the GLQuake version </a:t>
            </a:r>
            <a:endParaRPr b="0" lang="en-US" sz="24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Aft>
                <a:spcPts val="1057"/>
              </a:spcAft>
              <a:buClr>
                <a:srgbClr val="2c3e5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2c3e50"/>
                </a:solidFill>
                <a:latin typeface="Source Sans Pro Semibold"/>
                <a:ea typeface="DejaVu Sans"/>
              </a:rPr>
              <a:t>Blue Shift (Jun 12. 2001), required hardware T&amp;L support in order to facilitate massively increasing the triangle counts of objects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PlaceHolder 1"/>
          <p:cNvSpPr>
            <a:spLocks noGrp="1"/>
          </p:cNvSpPr>
          <p:nvPr>
            <p:ph type="title"/>
          </p:nvPr>
        </p:nvSpPr>
        <p:spPr>
          <a:xfrm>
            <a:off x="360000" y="225720"/>
            <a:ext cx="9353160" cy="712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700" spc="-1" strike="noStrike">
                <a:solidFill>
                  <a:srgbClr val="ffffff"/>
                </a:solidFill>
                <a:latin typeface="Source Sans Pro Black"/>
              </a:rPr>
              <a:t>Hardware Transform &amp; Lighting (Half-Life example)</a:t>
            </a:r>
            <a:endParaRPr b="0" lang="en-US" sz="2700" spc="-1" strike="noStrike">
              <a:latin typeface="Arial"/>
            </a:endParaRPr>
          </a:p>
        </p:txBody>
      </p:sp>
      <p:sp>
        <p:nvSpPr>
          <p:cNvPr id="356" name="PlaceHolder 6"/>
          <p:cNvSpPr/>
          <p:nvPr/>
        </p:nvSpPr>
        <p:spPr>
          <a:xfrm>
            <a:off x="360720" y="1485720"/>
            <a:ext cx="9353160" cy="377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57" name="" descr=""/>
          <p:cNvPicPr/>
          <p:nvPr/>
        </p:nvPicPr>
        <p:blipFill>
          <a:blip r:embed="rId1"/>
          <a:stretch/>
        </p:blipFill>
        <p:spPr>
          <a:xfrm>
            <a:off x="5092920" y="1600200"/>
            <a:ext cx="4960800" cy="3350520"/>
          </a:xfrm>
          <a:prstGeom prst="rect">
            <a:avLst/>
          </a:prstGeom>
          <a:ln w="0">
            <a:noFill/>
          </a:ln>
        </p:spPr>
      </p:pic>
      <p:pic>
        <p:nvPicPr>
          <p:cNvPr id="358" name="" descr=""/>
          <p:cNvPicPr/>
          <p:nvPr/>
        </p:nvPicPr>
        <p:blipFill>
          <a:blip r:embed="rId2"/>
          <a:stretch/>
        </p:blipFill>
        <p:spPr>
          <a:xfrm>
            <a:off x="22680" y="1600200"/>
            <a:ext cx="5001840" cy="3195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PlaceHolder 1"/>
          <p:cNvSpPr>
            <a:spLocks noGrp="1"/>
          </p:cNvSpPr>
          <p:nvPr>
            <p:ph type="title"/>
          </p:nvPr>
        </p:nvSpPr>
        <p:spPr>
          <a:xfrm>
            <a:off x="360000" y="225720"/>
            <a:ext cx="9353160" cy="712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700" spc="-1" strike="noStrike">
                <a:solidFill>
                  <a:srgbClr val="ffffff"/>
                </a:solidFill>
                <a:latin typeface="Source Sans Pro Black"/>
              </a:rPr>
              <a:t>Programmable vertex and pixel shaders</a:t>
            </a:r>
            <a:br>
              <a:rPr sz="2700"/>
            </a:br>
            <a:r>
              <a:rPr b="1" lang="en-US" sz="2700" spc="-1" strike="noStrike">
                <a:solidFill>
                  <a:srgbClr val="ffffff"/>
                </a:solidFill>
                <a:latin typeface="Source Sans Pro Black"/>
              </a:rPr>
              <a:t>(2002-2009)</a:t>
            </a:r>
            <a:endParaRPr b="0" lang="en-US" sz="2700" spc="-1" strike="noStrike">
              <a:latin typeface="Arial"/>
            </a:endParaRPr>
          </a:p>
        </p:txBody>
      </p:sp>
      <p:sp>
        <p:nvSpPr>
          <p:cNvPr id="360" name="PlaceHolder 20"/>
          <p:cNvSpPr/>
          <p:nvPr/>
        </p:nvSpPr>
        <p:spPr>
          <a:xfrm>
            <a:off x="360720" y="1485720"/>
            <a:ext cx="9353160" cy="377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61" name="PlaceHolder 23"/>
          <p:cNvSpPr/>
          <p:nvPr/>
        </p:nvSpPr>
        <p:spPr>
          <a:xfrm>
            <a:off x="355680" y="1407960"/>
            <a:ext cx="9353160" cy="377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 fontScale="96000"/>
          </a:bodyPr>
          <a:p>
            <a:pPr marL="432000" indent="-324000">
              <a:lnSpc>
                <a:spcPct val="100000"/>
              </a:lnSpc>
              <a:spcAft>
                <a:spcPts val="1057"/>
              </a:spcAft>
              <a:buClr>
                <a:srgbClr val="2c3e5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2c3e50"/>
                </a:solidFill>
                <a:latin typeface="Source Sans Pro Semibold"/>
                <a:ea typeface="DejaVu Sans"/>
              </a:rPr>
              <a:t>At this point, GPU’s have tackled the two largest bottlenecks in 3D graphics rendering </a:t>
            </a:r>
            <a:endParaRPr b="0" lang="en-US" sz="24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Aft>
                <a:spcPts val="1057"/>
              </a:spcAft>
              <a:buClr>
                <a:srgbClr val="2c3e5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2c3e50"/>
                </a:solidFill>
                <a:latin typeface="Source Sans Pro Semibold"/>
                <a:ea typeface="DejaVu Sans"/>
              </a:rPr>
              <a:t>Problem: Operations performed on vertices and pixels by GPUs are defined by configurable, fixed-function operations</a:t>
            </a:r>
            <a:endParaRPr b="0" lang="en-US" sz="24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Aft>
                <a:spcPts val="1057"/>
              </a:spcAft>
              <a:buClr>
                <a:srgbClr val="2c3e5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2c3e50"/>
                </a:solidFill>
                <a:latin typeface="Source Sans Pro Semibold"/>
                <a:ea typeface="DejaVu Sans"/>
              </a:rPr>
              <a:t>This leads to games looking samey as all games that render with hardware have the same set of graphics algorithms available to them</a:t>
            </a:r>
            <a:endParaRPr b="0" lang="en-US" sz="24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Aft>
                <a:spcPts val="1057"/>
              </a:spcAft>
              <a:buClr>
                <a:srgbClr val="2c3e5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2c3e50"/>
                </a:solidFill>
                <a:latin typeface="Source Sans Pro Semibold"/>
                <a:ea typeface="DejaVu Sans"/>
              </a:rPr>
              <a:t>A way to specify the behavior of the vertex and pixel processing stages with code was highly desired at the time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PlaceHolder 1"/>
          <p:cNvSpPr>
            <a:spLocks noGrp="1"/>
          </p:cNvSpPr>
          <p:nvPr>
            <p:ph type="title"/>
          </p:nvPr>
        </p:nvSpPr>
        <p:spPr>
          <a:xfrm>
            <a:off x="360000" y="225720"/>
            <a:ext cx="9353160" cy="712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700" spc="-1" strike="noStrike">
                <a:solidFill>
                  <a:srgbClr val="ffffff"/>
                </a:solidFill>
                <a:latin typeface="Source Sans Pro Black"/>
              </a:rPr>
              <a:t>Programmable vertex and pixel shaders (prelude)</a:t>
            </a:r>
            <a:endParaRPr b="0" lang="en-US" sz="2700" spc="-1" strike="noStrike">
              <a:latin typeface="Arial"/>
            </a:endParaRPr>
          </a:p>
        </p:txBody>
      </p:sp>
      <p:sp>
        <p:nvSpPr>
          <p:cNvPr id="363" name="PlaceHolder 26"/>
          <p:cNvSpPr/>
          <p:nvPr/>
        </p:nvSpPr>
        <p:spPr>
          <a:xfrm>
            <a:off x="360720" y="1485720"/>
            <a:ext cx="9353160" cy="377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64" name="PlaceHolder 27"/>
          <p:cNvSpPr/>
          <p:nvPr/>
        </p:nvSpPr>
        <p:spPr>
          <a:xfrm>
            <a:off x="355680" y="1407960"/>
            <a:ext cx="9353160" cy="377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 fontScale="80000"/>
          </a:bodyPr>
          <a:p>
            <a:pPr marL="354240" indent="-265680">
              <a:lnSpc>
                <a:spcPct val="100000"/>
              </a:lnSpc>
              <a:spcAft>
                <a:spcPts val="1057"/>
              </a:spcAft>
              <a:buClr>
                <a:srgbClr val="2c3e5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2c3e50"/>
                </a:solidFill>
                <a:latin typeface="Source Sans Pro Semibold"/>
                <a:ea typeface="DejaVu Sans"/>
              </a:rPr>
              <a:t>Unfortunately programmers would have to suffer a little before relief would come</a:t>
            </a:r>
            <a:endParaRPr b="0" lang="en-US" sz="2400" spc="-1" strike="noStrike">
              <a:latin typeface="Arial"/>
            </a:endParaRPr>
          </a:p>
          <a:p>
            <a:pPr marL="354240" indent="-265680">
              <a:lnSpc>
                <a:spcPct val="100000"/>
              </a:lnSpc>
              <a:spcAft>
                <a:spcPts val="1057"/>
              </a:spcAft>
              <a:buClr>
                <a:srgbClr val="2c3e5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2c3e50"/>
                </a:solidFill>
                <a:latin typeface="Source Sans Pro Semibold"/>
                <a:ea typeface="DejaVu Sans"/>
              </a:rPr>
              <a:t>NVIDIA’s GeForce 3 is the first GPU to</a:t>
            </a:r>
            <a:br>
              <a:rPr sz="2400"/>
            </a:br>
            <a:r>
              <a:rPr b="0" lang="en-US" sz="2400" spc="-1" strike="noStrike">
                <a:solidFill>
                  <a:srgbClr val="2c3e50"/>
                </a:solidFill>
                <a:latin typeface="Source Sans Pro Semibold"/>
                <a:ea typeface="DejaVu Sans"/>
              </a:rPr>
              <a:t>introduce programmability, yay!!!</a:t>
            </a:r>
            <a:endParaRPr b="0" lang="en-US" sz="2400" spc="-1" strike="noStrike">
              <a:latin typeface="Arial"/>
            </a:endParaRPr>
          </a:p>
          <a:p>
            <a:pPr lvl="1" marL="708480" indent="-265680">
              <a:lnSpc>
                <a:spcPct val="100000"/>
              </a:lnSpc>
              <a:spcAft>
                <a:spcPts val="1057"/>
              </a:spcAft>
              <a:buClr>
                <a:srgbClr val="2c3e50"/>
              </a:buClr>
              <a:buSzPct val="75000"/>
              <a:buFont typeface="Symbol"/>
              <a:buChar char=""/>
            </a:pPr>
            <a:r>
              <a:rPr b="0" lang="en-US" sz="2400" spc="-1" strike="noStrike">
                <a:solidFill>
                  <a:srgbClr val="2c3e50"/>
                </a:solidFill>
                <a:latin typeface="Source Sans Pro Semibold"/>
                <a:ea typeface="DejaVu Sans"/>
              </a:rPr>
              <a:t>Except only for vertex processing…</a:t>
            </a:r>
            <a:endParaRPr b="0" lang="en-US" sz="2400" spc="-1" strike="noStrike">
              <a:latin typeface="Arial"/>
            </a:endParaRPr>
          </a:p>
          <a:p>
            <a:pPr marL="354240" indent="-265680">
              <a:lnSpc>
                <a:spcPct val="100000"/>
              </a:lnSpc>
              <a:spcAft>
                <a:spcPts val="1057"/>
              </a:spcAft>
              <a:buClr>
                <a:srgbClr val="2c3e5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2c3e50"/>
                </a:solidFill>
                <a:latin typeface="Source Sans Pro Semibold"/>
                <a:ea typeface="DejaVu Sans"/>
              </a:rPr>
              <a:t>But wait! ATI comes to the rescue with the</a:t>
            </a:r>
            <a:br>
              <a:rPr sz="2400"/>
            </a:br>
            <a:r>
              <a:rPr b="0" lang="en-US" sz="2400" spc="-1" strike="noStrike">
                <a:solidFill>
                  <a:srgbClr val="2c3e50"/>
                </a:solidFill>
                <a:latin typeface="Source Sans Pro Semibold"/>
                <a:ea typeface="DejaVu Sans"/>
              </a:rPr>
              <a:t>Radeon 8500!!!</a:t>
            </a:r>
            <a:endParaRPr b="0" lang="en-US" sz="2400" spc="-1" strike="noStrike">
              <a:latin typeface="Arial"/>
            </a:endParaRPr>
          </a:p>
          <a:p>
            <a:pPr lvl="1" marL="708480" indent="-265680">
              <a:lnSpc>
                <a:spcPct val="100000"/>
              </a:lnSpc>
              <a:spcAft>
                <a:spcPts val="1057"/>
              </a:spcAft>
              <a:buClr>
                <a:srgbClr val="2c3e50"/>
              </a:buClr>
              <a:buSzPct val="75000"/>
              <a:buFont typeface="Symbol"/>
              <a:buChar char=""/>
            </a:pPr>
            <a:r>
              <a:rPr b="0" lang="en-US" sz="2400" spc="-1" strike="noStrike">
                <a:solidFill>
                  <a:srgbClr val="2c3e50"/>
                </a:solidFill>
                <a:latin typeface="Source Sans Pro Semibold"/>
                <a:ea typeface="DejaVu Sans"/>
              </a:rPr>
              <a:t>Just kidding, it only supports pixel</a:t>
            </a:r>
            <a:br>
              <a:rPr sz="2400"/>
            </a:br>
            <a:r>
              <a:rPr b="0" lang="en-US" sz="2400" spc="-1" strike="noStrike">
                <a:solidFill>
                  <a:srgbClr val="2c3e50"/>
                </a:solidFill>
                <a:latin typeface="Source Sans Pro Semibold"/>
                <a:ea typeface="DejaVu Sans"/>
              </a:rPr>
              <a:t>processing…</a:t>
            </a:r>
            <a:endParaRPr b="0" lang="en-US" sz="2400" spc="-1" strike="noStrike">
              <a:latin typeface="Arial"/>
            </a:endParaRPr>
          </a:p>
          <a:p>
            <a:pPr marL="354240" indent="-265680">
              <a:lnSpc>
                <a:spcPct val="100000"/>
              </a:lnSpc>
              <a:spcAft>
                <a:spcPts val="1057"/>
              </a:spcAft>
              <a:buClr>
                <a:srgbClr val="2c3e5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2c3e50"/>
                </a:solidFill>
                <a:latin typeface="Source Sans Pro Semibold"/>
                <a:ea typeface="DejaVu Sans"/>
              </a:rPr>
              <a:t>So I won’t be considering GPUs like these to</a:t>
            </a:r>
            <a:br>
              <a:rPr sz="2400"/>
            </a:br>
            <a:r>
              <a:rPr b="0" lang="en-US" sz="2400" spc="-1" strike="noStrike">
                <a:solidFill>
                  <a:srgbClr val="2c3e50"/>
                </a:solidFill>
                <a:latin typeface="Source Sans Pro Semibold"/>
                <a:ea typeface="DejaVu Sans"/>
              </a:rPr>
              <a:t>be of their own era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365" name="" descr=""/>
          <p:cNvPicPr/>
          <p:nvPr/>
        </p:nvPicPr>
        <p:blipFill>
          <a:blip r:embed="rId1"/>
          <a:stretch/>
        </p:blipFill>
        <p:spPr>
          <a:xfrm>
            <a:off x="7315200" y="1828800"/>
            <a:ext cx="2332080" cy="1645920"/>
          </a:xfrm>
          <a:prstGeom prst="rect">
            <a:avLst/>
          </a:prstGeom>
          <a:ln w="0">
            <a:noFill/>
          </a:ln>
        </p:spPr>
      </p:pic>
      <p:pic>
        <p:nvPicPr>
          <p:cNvPr id="366" name="" descr=""/>
          <p:cNvPicPr/>
          <p:nvPr/>
        </p:nvPicPr>
        <p:blipFill>
          <a:blip r:embed="rId2"/>
          <a:stretch/>
        </p:blipFill>
        <p:spPr>
          <a:xfrm>
            <a:off x="7086600" y="3668760"/>
            <a:ext cx="2510280" cy="15123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PlaceHolder 1"/>
          <p:cNvSpPr>
            <a:spLocks noGrp="1"/>
          </p:cNvSpPr>
          <p:nvPr>
            <p:ph type="title"/>
          </p:nvPr>
        </p:nvSpPr>
        <p:spPr>
          <a:xfrm>
            <a:off x="360000" y="225720"/>
            <a:ext cx="9353160" cy="712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700" spc="-1" strike="noStrike">
                <a:solidFill>
                  <a:srgbClr val="ffffff"/>
                </a:solidFill>
                <a:latin typeface="Source Sans Pro Black"/>
              </a:rPr>
              <a:t>Programmable vertex and pixel shaders</a:t>
            </a:r>
            <a:endParaRPr b="0" lang="en-US" sz="2700" spc="-1" strike="noStrike">
              <a:latin typeface="Arial"/>
            </a:endParaRPr>
          </a:p>
        </p:txBody>
      </p:sp>
      <p:sp>
        <p:nvSpPr>
          <p:cNvPr id="368" name="PlaceHolder 29"/>
          <p:cNvSpPr/>
          <p:nvPr/>
        </p:nvSpPr>
        <p:spPr>
          <a:xfrm>
            <a:off x="360720" y="1485720"/>
            <a:ext cx="9353160" cy="377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69" name="PlaceHolder 30"/>
          <p:cNvSpPr/>
          <p:nvPr/>
        </p:nvSpPr>
        <p:spPr>
          <a:xfrm>
            <a:off x="355680" y="1407960"/>
            <a:ext cx="9353160" cy="377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Aft>
                <a:spcPts val="1057"/>
              </a:spcAft>
              <a:buClr>
                <a:srgbClr val="2c3e5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2c3e50"/>
                </a:solidFill>
                <a:latin typeface="Source Sans Pro Semibold"/>
                <a:ea typeface="DejaVu Sans"/>
              </a:rPr>
              <a:t>GeForce FX series (Jan 27. 2003) of cards finally introduces true vertex and pixel shaders</a:t>
            </a:r>
            <a:endParaRPr b="0" lang="en-US" sz="24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Aft>
                <a:spcPts val="1057"/>
              </a:spcAft>
              <a:buClr>
                <a:srgbClr val="2c3e5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2c3e50"/>
                </a:solidFill>
                <a:latin typeface="Source Sans Pro Semibold"/>
                <a:ea typeface="DejaVu Sans"/>
              </a:rPr>
              <a:t>This offers performance benefits, but it also enabled some effects that would have been impossible before</a:t>
            </a:r>
            <a:endParaRPr b="0" lang="en-US" sz="24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Aft>
                <a:spcPts val="1057"/>
              </a:spcAft>
              <a:buClr>
                <a:srgbClr val="2c3e50"/>
              </a:buClr>
              <a:buSzPct val="75000"/>
              <a:buFont typeface="Symbol"/>
              <a:buChar char=""/>
            </a:pPr>
            <a:r>
              <a:rPr b="0" lang="en-US" sz="2400" spc="-1" strike="noStrike">
                <a:solidFill>
                  <a:srgbClr val="2c3e50"/>
                </a:solidFill>
                <a:latin typeface="Source Sans Pro Semibold"/>
                <a:ea typeface="DejaVu Sans"/>
              </a:rPr>
              <a:t>Per-pixel lighting</a:t>
            </a:r>
            <a:endParaRPr b="0" lang="en-US" sz="24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Aft>
                <a:spcPts val="1057"/>
              </a:spcAft>
              <a:buClr>
                <a:srgbClr val="2c3e50"/>
              </a:buClr>
              <a:buSzPct val="75000"/>
              <a:buFont typeface="Symbol"/>
              <a:buChar char=""/>
            </a:pPr>
            <a:r>
              <a:rPr b="0" lang="en-US" sz="2400" spc="-1" strike="noStrike">
                <a:solidFill>
                  <a:srgbClr val="2c3e50"/>
                </a:solidFill>
                <a:latin typeface="Source Sans Pro Semibold"/>
                <a:ea typeface="DejaVu Sans"/>
              </a:rPr>
              <a:t>Bump mapping</a:t>
            </a:r>
            <a:endParaRPr b="0" lang="en-US" sz="24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Aft>
                <a:spcPts val="1057"/>
              </a:spcAft>
              <a:buClr>
                <a:srgbClr val="2c3e50"/>
              </a:buClr>
              <a:buSzPct val="75000"/>
              <a:buFont typeface="Symbol"/>
              <a:buChar char=""/>
            </a:pPr>
            <a:r>
              <a:rPr b="0" lang="en-US" sz="2400" spc="-1" strike="noStrike">
                <a:solidFill>
                  <a:srgbClr val="2c3e50"/>
                </a:solidFill>
                <a:latin typeface="Source Sans Pro Semibold"/>
                <a:ea typeface="DejaVu Sans"/>
              </a:rPr>
              <a:t>Vertex animation</a:t>
            </a:r>
            <a:endParaRPr b="0" lang="en-US" sz="24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Aft>
                <a:spcPts val="1057"/>
              </a:spcAft>
              <a:buClr>
                <a:srgbClr val="2c3e5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2c3e50"/>
                </a:solidFill>
                <a:latin typeface="Source Sans Pro Semibold"/>
                <a:ea typeface="DejaVu Sans"/>
              </a:rPr>
              <a:t>Xbox 360 is comparable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370" name="" descr=""/>
          <p:cNvPicPr/>
          <p:nvPr/>
        </p:nvPicPr>
        <p:blipFill>
          <a:blip r:embed="rId1"/>
          <a:stretch/>
        </p:blipFill>
        <p:spPr>
          <a:xfrm>
            <a:off x="5909040" y="3127320"/>
            <a:ext cx="3461760" cy="20538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PlaceHolder 1"/>
          <p:cNvSpPr>
            <a:spLocks noGrp="1"/>
          </p:cNvSpPr>
          <p:nvPr>
            <p:ph type="title"/>
          </p:nvPr>
        </p:nvSpPr>
        <p:spPr>
          <a:xfrm>
            <a:off x="360000" y="225720"/>
            <a:ext cx="9353160" cy="712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700" spc="-1" strike="noStrike">
                <a:solidFill>
                  <a:srgbClr val="ffffff"/>
                </a:solidFill>
                <a:latin typeface="Source Sans Pro Black"/>
              </a:rPr>
              <a:t>Introduction</a:t>
            </a:r>
            <a:endParaRPr b="0" lang="en-US" sz="2700" spc="-1" strike="noStrike">
              <a:latin typeface="Arial"/>
            </a:endParaRPr>
          </a:p>
        </p:txBody>
      </p:sp>
      <p:sp>
        <p:nvSpPr>
          <p:cNvPr id="316" name="PlaceHolder 2"/>
          <p:cNvSpPr>
            <a:spLocks noGrp="1"/>
          </p:cNvSpPr>
          <p:nvPr>
            <p:ph/>
          </p:nvPr>
        </p:nvSpPr>
        <p:spPr>
          <a:xfrm>
            <a:off x="360000" y="1485000"/>
            <a:ext cx="9353160" cy="3773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Aft>
                <a:spcPts val="1057"/>
              </a:spcAft>
              <a:buClr>
                <a:srgbClr val="2c3e50"/>
              </a:buClr>
              <a:buSzPct val="45000"/>
              <a:buFont typeface="Wingdings" charset="2"/>
              <a:buChar char=""/>
            </a:pPr>
            <a:r>
              <a:rPr b="1" lang="en-US" sz="2400" spc="-1" strike="noStrike">
                <a:solidFill>
                  <a:srgbClr val="2c3e50"/>
                </a:solidFill>
                <a:latin typeface="Source Sans Pro Semibold"/>
              </a:rPr>
              <a:t>My name is Nick Driscoll</a:t>
            </a:r>
            <a:endParaRPr b="0" lang="en-US" sz="24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Aft>
                <a:spcPts val="1057"/>
              </a:spcAft>
              <a:buClr>
                <a:srgbClr val="2c3e50"/>
              </a:buClr>
              <a:buSzPct val="45000"/>
              <a:buFont typeface="Wingdings" charset="2"/>
              <a:buChar char=""/>
            </a:pPr>
            <a:r>
              <a:rPr b="1" lang="en-US" sz="2400" spc="-1" strike="noStrike">
                <a:solidFill>
                  <a:srgbClr val="2c3e50"/>
                </a:solidFill>
                <a:latin typeface="Source Sans Pro Semibold"/>
              </a:rPr>
              <a:t>Employed by LunarG working on one of the Vulkan SDK tools</a:t>
            </a:r>
            <a:endParaRPr b="0" lang="en-US" sz="24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Aft>
                <a:spcPts val="1057"/>
              </a:spcAft>
              <a:buClr>
                <a:srgbClr val="2c3e50"/>
              </a:buClr>
              <a:buSzPct val="45000"/>
              <a:buFont typeface="Wingdings" charset="2"/>
              <a:buChar char=""/>
            </a:pPr>
            <a:r>
              <a:rPr b="1" lang="en-US" sz="2400" spc="-1" strike="noStrike">
                <a:solidFill>
                  <a:srgbClr val="2c3e50"/>
                </a:solidFill>
                <a:latin typeface="Source Sans Pro Semibold"/>
              </a:rPr>
              <a:t>Six years experience with GPU and 3D graphics programming</a:t>
            </a:r>
            <a:endParaRPr b="0" lang="en-US" sz="24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Aft>
                <a:spcPts val="1057"/>
              </a:spcAft>
              <a:buClr>
                <a:srgbClr val="2c3e50"/>
              </a:buClr>
              <a:buSzPct val="45000"/>
              <a:buFont typeface="Wingdings" charset="2"/>
              <a:buChar char=""/>
            </a:pPr>
            <a:r>
              <a:rPr b="1" lang="en-US" sz="2400" spc="-1" strike="noStrike">
                <a:solidFill>
                  <a:srgbClr val="2c3e50"/>
                </a:solidFill>
                <a:latin typeface="Source Sans Pro Semibold"/>
              </a:rPr>
              <a:t>Developing a game with a custom engine including graphics tech</a:t>
            </a:r>
            <a:endParaRPr b="0" lang="en-US" sz="24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Aft>
                <a:spcPts val="1057"/>
              </a:spcAft>
              <a:buClr>
                <a:srgbClr val="2c3e50"/>
              </a:buClr>
              <a:buSzPct val="45000"/>
              <a:buFont typeface="Wingdings" charset="2"/>
              <a:buChar char=""/>
            </a:pPr>
            <a:r>
              <a:rPr b="1" lang="en-US" sz="2400" spc="-1" strike="noStrike">
                <a:solidFill>
                  <a:srgbClr val="2c3e50"/>
                </a:solidFill>
                <a:latin typeface="Source Sans Pro Semibold"/>
              </a:rPr>
              <a:t>Excited to show the evolution of GPUs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PlaceHolder 1"/>
          <p:cNvSpPr>
            <a:spLocks noGrp="1"/>
          </p:cNvSpPr>
          <p:nvPr>
            <p:ph type="title"/>
          </p:nvPr>
        </p:nvSpPr>
        <p:spPr>
          <a:xfrm>
            <a:off x="360000" y="225720"/>
            <a:ext cx="9353160" cy="712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700" spc="-1" strike="noStrike">
                <a:solidFill>
                  <a:srgbClr val="ffffff"/>
                </a:solidFill>
                <a:latin typeface="Source Sans Pro Black"/>
              </a:rPr>
              <a:t>Programmable vertex and pixel shaders (Portal example)</a:t>
            </a:r>
            <a:endParaRPr b="0" lang="en-US" sz="2700" spc="-1" strike="noStrike">
              <a:latin typeface="Arial"/>
            </a:endParaRPr>
          </a:p>
        </p:txBody>
      </p:sp>
      <p:sp>
        <p:nvSpPr>
          <p:cNvPr id="372" name="PlaceHolder 8"/>
          <p:cNvSpPr/>
          <p:nvPr/>
        </p:nvSpPr>
        <p:spPr>
          <a:xfrm>
            <a:off x="360720" y="1485720"/>
            <a:ext cx="9353160" cy="377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73" name="" descr=""/>
          <p:cNvPicPr/>
          <p:nvPr/>
        </p:nvPicPr>
        <p:blipFill>
          <a:blip r:embed="rId1"/>
          <a:stretch/>
        </p:blipFill>
        <p:spPr>
          <a:xfrm>
            <a:off x="333000" y="1371600"/>
            <a:ext cx="4463280" cy="3962880"/>
          </a:xfrm>
          <a:prstGeom prst="rect">
            <a:avLst/>
          </a:prstGeom>
          <a:ln w="0">
            <a:noFill/>
          </a:ln>
        </p:spPr>
      </p:pic>
      <p:pic>
        <p:nvPicPr>
          <p:cNvPr id="374" name="" descr=""/>
          <p:cNvPicPr/>
          <p:nvPr/>
        </p:nvPicPr>
        <p:blipFill>
          <a:blip r:embed="rId2"/>
          <a:stretch/>
        </p:blipFill>
        <p:spPr>
          <a:xfrm>
            <a:off x="5029200" y="1371600"/>
            <a:ext cx="3881880" cy="39754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PlaceHolder 1"/>
          <p:cNvSpPr>
            <a:spLocks noGrp="1"/>
          </p:cNvSpPr>
          <p:nvPr>
            <p:ph type="title"/>
          </p:nvPr>
        </p:nvSpPr>
        <p:spPr>
          <a:xfrm>
            <a:off x="360000" y="225720"/>
            <a:ext cx="9353160" cy="712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700" spc="-1" strike="noStrike">
                <a:solidFill>
                  <a:srgbClr val="ffffff"/>
                </a:solidFill>
                <a:latin typeface="Source Sans Pro Black"/>
              </a:rPr>
              <a:t>The extra shaders that sucked</a:t>
            </a:r>
            <a:endParaRPr b="0" lang="en-US" sz="2700" spc="-1" strike="noStrike">
              <a:latin typeface="Arial"/>
            </a:endParaRPr>
          </a:p>
        </p:txBody>
      </p:sp>
      <p:sp>
        <p:nvSpPr>
          <p:cNvPr id="376" name="PlaceHolder 10"/>
          <p:cNvSpPr/>
          <p:nvPr/>
        </p:nvSpPr>
        <p:spPr>
          <a:xfrm>
            <a:off x="360720" y="1485720"/>
            <a:ext cx="9353160" cy="377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77" name="PlaceHolder 32"/>
          <p:cNvSpPr/>
          <p:nvPr/>
        </p:nvSpPr>
        <p:spPr>
          <a:xfrm>
            <a:off x="355680" y="1442880"/>
            <a:ext cx="9353160" cy="377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 fontScale="88000"/>
          </a:bodyPr>
          <a:p>
            <a:pPr marL="419040" indent="-314280">
              <a:lnSpc>
                <a:spcPct val="100000"/>
              </a:lnSpc>
              <a:spcAft>
                <a:spcPts val="1057"/>
              </a:spcAft>
              <a:buClr>
                <a:srgbClr val="2c3e5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2c3e50"/>
                </a:solidFill>
                <a:latin typeface="Source Sans Pro Semibold"/>
                <a:ea typeface="DejaVu Sans"/>
              </a:rPr>
              <a:t>After vertex and pixel shaders, there were a few missteps on the way to the next era in GPUs</a:t>
            </a:r>
            <a:endParaRPr b="0" lang="en-US" sz="2400" spc="-1" strike="noStrike">
              <a:latin typeface="Arial"/>
            </a:endParaRPr>
          </a:p>
          <a:p>
            <a:pPr marL="419040" indent="-314280">
              <a:lnSpc>
                <a:spcPct val="100000"/>
              </a:lnSpc>
              <a:spcAft>
                <a:spcPts val="1057"/>
              </a:spcAft>
              <a:buClr>
                <a:srgbClr val="2c3e5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2c3e50"/>
                </a:solidFill>
                <a:latin typeface="Source Sans Pro Semibold"/>
                <a:ea typeface="DejaVu Sans"/>
              </a:rPr>
              <a:t>Geometry shaders</a:t>
            </a:r>
            <a:endParaRPr b="0" lang="en-US" sz="2400" spc="-1" strike="noStrike">
              <a:latin typeface="Arial"/>
            </a:endParaRPr>
          </a:p>
          <a:p>
            <a:pPr lvl="1" marL="838080" indent="-314280">
              <a:lnSpc>
                <a:spcPct val="100000"/>
              </a:lnSpc>
              <a:spcAft>
                <a:spcPts val="1057"/>
              </a:spcAft>
              <a:buClr>
                <a:srgbClr val="2c3e50"/>
              </a:buClr>
              <a:buSzPct val="75000"/>
              <a:buFont typeface="Symbol"/>
              <a:buChar char=""/>
            </a:pPr>
            <a:r>
              <a:rPr b="0" lang="en-US" sz="2400" spc="-1" strike="noStrike">
                <a:solidFill>
                  <a:srgbClr val="2c3e50"/>
                </a:solidFill>
                <a:latin typeface="Source Sans Pro Semibold"/>
                <a:ea typeface="DejaVu Sans"/>
              </a:rPr>
              <a:t>These shaders allow you to “amplify” geometry, running once per “primitive” (point, line, triangle) generating extra primitives</a:t>
            </a:r>
            <a:endParaRPr b="0" lang="en-US" sz="2400" spc="-1" strike="noStrike">
              <a:latin typeface="Arial"/>
            </a:endParaRPr>
          </a:p>
          <a:p>
            <a:pPr lvl="1" marL="838080" indent="-314280">
              <a:lnSpc>
                <a:spcPct val="100000"/>
              </a:lnSpc>
              <a:spcAft>
                <a:spcPts val="1057"/>
              </a:spcAft>
              <a:buClr>
                <a:srgbClr val="2c3e50"/>
              </a:buClr>
              <a:buSzPct val="75000"/>
              <a:buFont typeface="Symbol"/>
              <a:buChar char=""/>
            </a:pPr>
            <a:r>
              <a:rPr b="0" lang="en-US" sz="2400" spc="-1" strike="noStrike">
                <a:solidFill>
                  <a:srgbClr val="2c3e50"/>
                </a:solidFill>
                <a:latin typeface="Source Sans Pro Semibold"/>
                <a:ea typeface="DejaVu Sans"/>
              </a:rPr>
              <a:t>Problematic for performance reasons</a:t>
            </a:r>
            <a:endParaRPr b="0" lang="en-US" sz="2400" spc="-1" strike="noStrike">
              <a:latin typeface="Arial"/>
            </a:endParaRPr>
          </a:p>
          <a:p>
            <a:pPr marL="419040" indent="-314280">
              <a:lnSpc>
                <a:spcPct val="100000"/>
              </a:lnSpc>
              <a:spcAft>
                <a:spcPts val="1057"/>
              </a:spcAft>
              <a:buClr>
                <a:srgbClr val="2c3e5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2c3e50"/>
                </a:solidFill>
                <a:latin typeface="Source Sans Pro Semibold"/>
                <a:ea typeface="DejaVu Sans"/>
              </a:rPr>
              <a:t>Tessellation (hull/domain) shaders</a:t>
            </a:r>
            <a:endParaRPr b="0" lang="en-US" sz="2400" spc="-1" strike="noStrike">
              <a:latin typeface="Arial"/>
            </a:endParaRPr>
          </a:p>
          <a:p>
            <a:pPr lvl="1" marL="838080" indent="-314280">
              <a:lnSpc>
                <a:spcPct val="100000"/>
              </a:lnSpc>
              <a:spcAft>
                <a:spcPts val="1057"/>
              </a:spcAft>
              <a:buClr>
                <a:srgbClr val="2c3e50"/>
              </a:buClr>
              <a:buSzPct val="75000"/>
              <a:buFont typeface="Symbol"/>
              <a:buChar char=""/>
            </a:pPr>
            <a:r>
              <a:rPr b="0" lang="en-US" sz="2400" spc="-1" strike="noStrike">
                <a:solidFill>
                  <a:srgbClr val="2c3e50"/>
                </a:solidFill>
                <a:latin typeface="Source Sans Pro Semibold"/>
                <a:ea typeface="DejaVu Sans"/>
              </a:rPr>
              <a:t>Another geo amplification system, this time with two extra shader types and a fixed-function block in-between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PlaceHolder 1"/>
          <p:cNvSpPr>
            <a:spLocks noGrp="1"/>
          </p:cNvSpPr>
          <p:nvPr>
            <p:ph type="title"/>
          </p:nvPr>
        </p:nvSpPr>
        <p:spPr>
          <a:xfrm>
            <a:off x="360000" y="225720"/>
            <a:ext cx="9353160" cy="712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700" spc="-1" strike="noStrike">
                <a:solidFill>
                  <a:srgbClr val="ffffff"/>
                </a:solidFill>
                <a:latin typeface="Source Sans Pro Black"/>
              </a:rPr>
              <a:t>Tessellation shaders example</a:t>
            </a:r>
            <a:endParaRPr b="0" lang="en-US" sz="2700" spc="-1" strike="noStrike">
              <a:latin typeface="Arial"/>
            </a:endParaRPr>
          </a:p>
        </p:txBody>
      </p:sp>
      <p:sp>
        <p:nvSpPr>
          <p:cNvPr id="379" name="PlaceHolder 37"/>
          <p:cNvSpPr/>
          <p:nvPr/>
        </p:nvSpPr>
        <p:spPr>
          <a:xfrm>
            <a:off x="360720" y="1485720"/>
            <a:ext cx="9353160" cy="377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80" name="" descr=""/>
          <p:cNvPicPr/>
          <p:nvPr/>
        </p:nvPicPr>
        <p:blipFill>
          <a:blip r:embed="rId1"/>
          <a:stretch/>
        </p:blipFill>
        <p:spPr>
          <a:xfrm>
            <a:off x="5181120" y="1828800"/>
            <a:ext cx="4873680" cy="2739600"/>
          </a:xfrm>
          <a:prstGeom prst="rect">
            <a:avLst/>
          </a:prstGeom>
          <a:ln w="0">
            <a:noFill/>
          </a:ln>
        </p:spPr>
      </p:pic>
      <p:pic>
        <p:nvPicPr>
          <p:cNvPr id="381" name="" descr=""/>
          <p:cNvPicPr/>
          <p:nvPr/>
        </p:nvPicPr>
        <p:blipFill>
          <a:blip r:embed="rId2"/>
          <a:stretch/>
        </p:blipFill>
        <p:spPr>
          <a:xfrm>
            <a:off x="228600" y="1828800"/>
            <a:ext cx="4873680" cy="2739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PlaceHolder 1"/>
          <p:cNvSpPr>
            <a:spLocks noGrp="1"/>
          </p:cNvSpPr>
          <p:nvPr>
            <p:ph type="title"/>
          </p:nvPr>
        </p:nvSpPr>
        <p:spPr>
          <a:xfrm>
            <a:off x="360000" y="225720"/>
            <a:ext cx="9353160" cy="712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700" spc="-1" strike="noStrike">
                <a:solidFill>
                  <a:srgbClr val="ffffff"/>
                </a:solidFill>
                <a:latin typeface="Source Sans Pro Black"/>
              </a:rPr>
              <a:t>Compute shaders (2009-2018)</a:t>
            </a:r>
            <a:endParaRPr b="0" lang="en-US" sz="2700" spc="-1" strike="noStrike">
              <a:latin typeface="Arial"/>
            </a:endParaRPr>
          </a:p>
        </p:txBody>
      </p:sp>
      <p:sp>
        <p:nvSpPr>
          <p:cNvPr id="383" name="PlaceHolder 34"/>
          <p:cNvSpPr/>
          <p:nvPr/>
        </p:nvSpPr>
        <p:spPr>
          <a:xfrm>
            <a:off x="360720" y="1485720"/>
            <a:ext cx="9353160" cy="377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84" name="PlaceHolder 35"/>
          <p:cNvSpPr/>
          <p:nvPr/>
        </p:nvSpPr>
        <p:spPr>
          <a:xfrm>
            <a:off x="355680" y="1407960"/>
            <a:ext cx="9353160" cy="377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 fontScale="88000"/>
          </a:bodyPr>
          <a:p>
            <a:pPr marL="419040" indent="-314280">
              <a:lnSpc>
                <a:spcPct val="100000"/>
              </a:lnSpc>
              <a:spcAft>
                <a:spcPts val="1057"/>
              </a:spcAft>
              <a:buClr>
                <a:srgbClr val="2c3e5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2c3e50"/>
                </a:solidFill>
                <a:latin typeface="Source Sans Pro Semibold"/>
                <a:ea typeface="DejaVu Sans"/>
              </a:rPr>
              <a:t>Developers knew that further programmability was the future</a:t>
            </a:r>
            <a:endParaRPr b="0" lang="en-US" sz="2400" spc="-1" strike="noStrike">
              <a:latin typeface="Arial"/>
            </a:endParaRPr>
          </a:p>
          <a:p>
            <a:pPr marL="419040" indent="-314280">
              <a:lnSpc>
                <a:spcPct val="100000"/>
              </a:lnSpc>
              <a:spcAft>
                <a:spcPts val="1057"/>
              </a:spcAft>
              <a:buClr>
                <a:srgbClr val="2c3e5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2c3e50"/>
                </a:solidFill>
                <a:latin typeface="Source Sans Pro Semibold"/>
                <a:ea typeface="DejaVu Sans"/>
              </a:rPr>
              <a:t>GPUs were already using a unified shader architecture</a:t>
            </a:r>
            <a:endParaRPr b="0" lang="en-US" sz="2400" spc="-1" strike="noStrike">
              <a:latin typeface="Arial"/>
            </a:endParaRPr>
          </a:p>
          <a:p>
            <a:pPr lvl="1" marL="838080" indent="-314280">
              <a:lnSpc>
                <a:spcPct val="100000"/>
              </a:lnSpc>
              <a:spcAft>
                <a:spcPts val="1057"/>
              </a:spcAft>
              <a:buClr>
                <a:srgbClr val="2c3e50"/>
              </a:buClr>
              <a:buSzPct val="75000"/>
              <a:buFont typeface="Symbol"/>
              <a:buChar char=""/>
            </a:pPr>
            <a:r>
              <a:rPr b="0" lang="en-US" sz="2400" spc="-1" strike="noStrike">
                <a:solidFill>
                  <a:srgbClr val="2c3e50"/>
                </a:solidFill>
                <a:latin typeface="Source Sans Pro Semibold"/>
                <a:ea typeface="DejaVu Sans"/>
              </a:rPr>
              <a:t>All shader types run on same hardware cores for load balancing</a:t>
            </a:r>
            <a:endParaRPr b="0" lang="en-US" sz="2400" spc="-1" strike="noStrike">
              <a:latin typeface="Arial"/>
            </a:endParaRPr>
          </a:p>
          <a:p>
            <a:pPr lvl="1" marL="838080" indent="-314280">
              <a:lnSpc>
                <a:spcPct val="100000"/>
              </a:lnSpc>
              <a:spcAft>
                <a:spcPts val="1057"/>
              </a:spcAft>
              <a:buClr>
                <a:srgbClr val="2c3e50"/>
              </a:buClr>
              <a:buSzPct val="75000"/>
              <a:buFont typeface="Symbol"/>
              <a:buChar char=""/>
            </a:pPr>
            <a:r>
              <a:rPr b="0" lang="en-US" sz="2400" spc="-1" strike="noStrike">
                <a:solidFill>
                  <a:srgbClr val="2c3e50"/>
                </a:solidFill>
                <a:latin typeface="Source Sans Pro Semibold"/>
                <a:ea typeface="DejaVu Sans"/>
              </a:rPr>
              <a:t>Using GPUs for general-purpose computing had been around for a few years via NVIDIA’s CUDA API (Feb 16. 2007)</a:t>
            </a:r>
            <a:endParaRPr b="0" lang="en-US" sz="2400" spc="-1" strike="noStrike">
              <a:latin typeface="Arial"/>
            </a:endParaRPr>
          </a:p>
          <a:p>
            <a:pPr lvl="1" marL="838080" indent="-314280">
              <a:lnSpc>
                <a:spcPct val="100000"/>
              </a:lnSpc>
              <a:spcAft>
                <a:spcPts val="1057"/>
              </a:spcAft>
              <a:buClr>
                <a:srgbClr val="2c3e50"/>
              </a:buClr>
              <a:buSzPct val="75000"/>
              <a:buFont typeface="Symbol"/>
              <a:buChar char=""/>
            </a:pPr>
            <a:r>
              <a:rPr b="0" lang="en-US" sz="2400" spc="-1" strike="noStrike">
                <a:solidFill>
                  <a:srgbClr val="2c3e50"/>
                </a:solidFill>
                <a:latin typeface="Source Sans Pro Semibold"/>
                <a:ea typeface="DejaVu Sans"/>
              </a:rPr>
              <a:t>Vertex/pixel shaders are dispatched based on number of vertices or number of pixels so...</a:t>
            </a:r>
            <a:endParaRPr b="0" lang="en-US" sz="2400" spc="-1" strike="noStrike">
              <a:latin typeface="Arial"/>
            </a:endParaRPr>
          </a:p>
          <a:p>
            <a:pPr lvl="1" marL="838080" indent="-314280">
              <a:lnSpc>
                <a:spcPct val="100000"/>
              </a:lnSpc>
              <a:spcAft>
                <a:spcPts val="1057"/>
              </a:spcAft>
              <a:buClr>
                <a:srgbClr val="2c3e50"/>
              </a:buClr>
              <a:buSzPct val="75000"/>
              <a:buFont typeface="Symbol"/>
              <a:buChar char=""/>
            </a:pPr>
            <a:r>
              <a:rPr b="0" lang="en-US" sz="2400" spc="-1" strike="noStrike">
                <a:solidFill>
                  <a:srgbClr val="2c3e50"/>
                </a:solidFill>
                <a:latin typeface="Source Sans Pro Semibold"/>
                <a:ea typeface="DejaVu Sans"/>
              </a:rPr>
              <a:t>What if programmers could manually specify how a shader is dispatched?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PlaceHolder 1"/>
          <p:cNvSpPr>
            <a:spLocks noGrp="1"/>
          </p:cNvSpPr>
          <p:nvPr>
            <p:ph type="title"/>
          </p:nvPr>
        </p:nvSpPr>
        <p:spPr>
          <a:xfrm>
            <a:off x="360000" y="225720"/>
            <a:ext cx="9353160" cy="712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700" spc="-1" strike="noStrike">
                <a:solidFill>
                  <a:srgbClr val="ffffff"/>
                </a:solidFill>
                <a:latin typeface="Source Sans Pro Black"/>
              </a:rPr>
              <a:t>Compute shaders (cont.)</a:t>
            </a:r>
            <a:endParaRPr b="0" lang="en-US" sz="2700" spc="-1" strike="noStrike">
              <a:latin typeface="Arial"/>
            </a:endParaRPr>
          </a:p>
        </p:txBody>
      </p:sp>
      <p:sp>
        <p:nvSpPr>
          <p:cNvPr id="386" name="PlaceHolder 39"/>
          <p:cNvSpPr/>
          <p:nvPr/>
        </p:nvSpPr>
        <p:spPr>
          <a:xfrm>
            <a:off x="360720" y="1485720"/>
            <a:ext cx="9353160" cy="377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87" name="PlaceHolder 40"/>
          <p:cNvSpPr/>
          <p:nvPr/>
        </p:nvSpPr>
        <p:spPr>
          <a:xfrm>
            <a:off x="355680" y="1407960"/>
            <a:ext cx="9353160" cy="377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 fontScale="93000"/>
          </a:bodyPr>
          <a:p>
            <a:pPr marL="419040" indent="-314280">
              <a:lnSpc>
                <a:spcPct val="100000"/>
              </a:lnSpc>
              <a:spcAft>
                <a:spcPts val="1057"/>
              </a:spcAft>
              <a:buClr>
                <a:srgbClr val="2c3e5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2c3e50"/>
                </a:solidFill>
                <a:latin typeface="Source Sans Pro Semibold"/>
                <a:ea typeface="DejaVu Sans"/>
              </a:rPr>
              <a:t>DirectX 11 (Oct 27. 2009)</a:t>
            </a:r>
            <a:endParaRPr b="0" lang="en-US" sz="2400" spc="-1" strike="noStrike">
              <a:latin typeface="Arial"/>
            </a:endParaRPr>
          </a:p>
          <a:p>
            <a:pPr lvl="1" marL="838080" indent="-314280">
              <a:lnSpc>
                <a:spcPct val="100000"/>
              </a:lnSpc>
              <a:spcAft>
                <a:spcPts val="1057"/>
              </a:spcAft>
              <a:buClr>
                <a:srgbClr val="2c3e50"/>
              </a:buClr>
              <a:buSzPct val="75000"/>
              <a:buFont typeface="Symbol"/>
              <a:buChar char=""/>
            </a:pPr>
            <a:r>
              <a:rPr b="0" lang="en-US" sz="2400" spc="-1" strike="noStrike">
                <a:solidFill>
                  <a:srgbClr val="2c3e50"/>
                </a:solidFill>
                <a:latin typeface="Source Sans Pro Semibold"/>
                <a:ea typeface="DejaVu Sans"/>
              </a:rPr>
              <a:t>Introduces the compute shader, allowing programmers to specify arbitrary work for the GPU to execute</a:t>
            </a:r>
            <a:endParaRPr b="0" lang="en-US" sz="2400" spc="-1" strike="noStrike">
              <a:latin typeface="Arial"/>
            </a:endParaRPr>
          </a:p>
          <a:p>
            <a:pPr lvl="1" marL="838080" indent="-314280">
              <a:lnSpc>
                <a:spcPct val="100000"/>
              </a:lnSpc>
              <a:spcAft>
                <a:spcPts val="1057"/>
              </a:spcAft>
              <a:buClr>
                <a:srgbClr val="2c3e50"/>
              </a:buClr>
              <a:buSzPct val="75000"/>
              <a:buFont typeface="Symbol"/>
              <a:buChar char=""/>
            </a:pPr>
            <a:r>
              <a:rPr b="0" lang="en-US" sz="2400" spc="-1" strike="noStrike">
                <a:solidFill>
                  <a:srgbClr val="2c3e50"/>
                </a:solidFill>
                <a:latin typeface="Source Sans Pro Semibold"/>
                <a:ea typeface="DejaVu Sans"/>
              </a:rPr>
              <a:t>Any (parallel) workload is fair game!</a:t>
            </a:r>
            <a:endParaRPr b="0" lang="en-US" sz="2400" spc="-1" strike="noStrike">
              <a:latin typeface="Arial"/>
            </a:endParaRPr>
          </a:p>
          <a:p>
            <a:pPr lvl="1" marL="838080" indent="-314280">
              <a:lnSpc>
                <a:spcPct val="100000"/>
              </a:lnSpc>
              <a:spcAft>
                <a:spcPts val="1057"/>
              </a:spcAft>
              <a:buClr>
                <a:srgbClr val="2c3e50"/>
              </a:buClr>
              <a:buSzPct val="75000"/>
              <a:buFont typeface="Symbol"/>
              <a:buChar char=""/>
            </a:pPr>
            <a:r>
              <a:rPr b="0" lang="en-US" sz="2400" spc="-1" strike="noStrike">
                <a:solidFill>
                  <a:srgbClr val="2c3e50"/>
                </a:solidFill>
                <a:latin typeface="Source Sans Pro Semibold"/>
                <a:ea typeface="DejaVu Sans"/>
              </a:rPr>
              <a:t>Using GPUs for general-purpose computing had been around for a few years with NVIDIA’s CUDA (Feb 16. 2007)</a:t>
            </a:r>
            <a:endParaRPr b="0" lang="en-US" sz="2400" spc="-1" strike="noStrike">
              <a:latin typeface="Arial"/>
            </a:endParaRPr>
          </a:p>
          <a:p>
            <a:pPr lvl="1" marL="838080" indent="-314280">
              <a:lnSpc>
                <a:spcPct val="100000"/>
              </a:lnSpc>
              <a:spcAft>
                <a:spcPts val="1057"/>
              </a:spcAft>
              <a:buClr>
                <a:srgbClr val="2c3e50"/>
              </a:buClr>
              <a:buSzPct val="75000"/>
              <a:buFont typeface="Symbol"/>
              <a:buChar char=""/>
            </a:pPr>
            <a:r>
              <a:rPr b="0" lang="en-US" sz="2400" spc="-1" strike="noStrike">
                <a:solidFill>
                  <a:srgbClr val="2c3e50"/>
                </a:solidFill>
                <a:latin typeface="Source Sans Pro Semibold"/>
                <a:ea typeface="DejaVu Sans"/>
              </a:rPr>
              <a:t>As such there isn’t a good GPU to represent the introduction of the functionality. API support was the blocker!</a:t>
            </a:r>
            <a:endParaRPr b="0" lang="en-US" sz="2400" spc="-1" strike="noStrike">
              <a:latin typeface="Arial"/>
            </a:endParaRPr>
          </a:p>
          <a:p>
            <a:pPr lvl="1" marL="838080" indent="-314280">
              <a:lnSpc>
                <a:spcPct val="100000"/>
              </a:lnSpc>
              <a:spcAft>
                <a:spcPts val="1057"/>
              </a:spcAft>
              <a:buClr>
                <a:srgbClr val="2c3e50"/>
              </a:buClr>
              <a:buSzPct val="75000"/>
              <a:buFont typeface="Symbol"/>
              <a:buChar char=""/>
            </a:pPr>
            <a:r>
              <a:rPr b="0" lang="en-US" sz="2400" spc="-1" strike="noStrike">
                <a:solidFill>
                  <a:srgbClr val="2c3e50"/>
                </a:solidFill>
                <a:latin typeface="Source Sans Pro Semibold"/>
                <a:ea typeface="DejaVu Sans"/>
              </a:rPr>
              <a:t>PS4/XbOne GPUs are of this era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PlaceHolder 1"/>
          <p:cNvSpPr>
            <a:spLocks noGrp="1"/>
          </p:cNvSpPr>
          <p:nvPr>
            <p:ph type="title"/>
          </p:nvPr>
        </p:nvSpPr>
        <p:spPr>
          <a:xfrm>
            <a:off x="360000" y="225720"/>
            <a:ext cx="9353160" cy="712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700" spc="-1" strike="noStrike">
                <a:solidFill>
                  <a:srgbClr val="ffffff"/>
                </a:solidFill>
                <a:latin typeface="Source Sans Pro Black"/>
              </a:rPr>
              <a:t>Compute shaders (cont.)</a:t>
            </a:r>
            <a:endParaRPr b="0" lang="en-US" sz="2700" spc="-1" strike="noStrike">
              <a:latin typeface="Arial"/>
            </a:endParaRPr>
          </a:p>
        </p:txBody>
      </p:sp>
      <p:sp>
        <p:nvSpPr>
          <p:cNvPr id="389" name="PlaceHolder 42"/>
          <p:cNvSpPr/>
          <p:nvPr/>
        </p:nvSpPr>
        <p:spPr>
          <a:xfrm>
            <a:off x="360720" y="1485720"/>
            <a:ext cx="9353160" cy="377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90" name="PlaceHolder 43"/>
          <p:cNvSpPr/>
          <p:nvPr/>
        </p:nvSpPr>
        <p:spPr>
          <a:xfrm>
            <a:off x="355680" y="1407960"/>
            <a:ext cx="9353160" cy="377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Aft>
                <a:spcPts val="1057"/>
              </a:spcAft>
              <a:buClr>
                <a:srgbClr val="2c3e5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2c3e50"/>
                </a:solidFill>
                <a:latin typeface="Source Sans Pro Semibold"/>
                <a:ea typeface="DejaVu Sans"/>
              </a:rPr>
              <a:t>Crucially, compute shaders can do the jobs of both the Geometry and Tessellation shaders, and so much more</a:t>
            </a:r>
            <a:endParaRPr b="0" lang="en-US" sz="24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Aft>
                <a:spcPts val="1057"/>
              </a:spcAft>
              <a:buClr>
                <a:srgbClr val="2c3e50"/>
              </a:buClr>
              <a:buSzPct val="75000"/>
              <a:buFont typeface="Symbol"/>
              <a:buChar char=""/>
            </a:pPr>
            <a:r>
              <a:rPr b="0" lang="en-US" sz="2400" spc="-1" strike="noStrike">
                <a:solidFill>
                  <a:srgbClr val="2c3e50"/>
                </a:solidFill>
                <a:latin typeface="Source Sans Pro Semibold"/>
                <a:ea typeface="DejaVu Sans"/>
              </a:rPr>
              <a:t>Frustum culling on GPU</a:t>
            </a:r>
            <a:endParaRPr b="0" lang="en-US" sz="24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Aft>
                <a:spcPts val="1057"/>
              </a:spcAft>
              <a:buClr>
                <a:srgbClr val="2c3e50"/>
              </a:buClr>
              <a:buSzPct val="75000"/>
              <a:buFont typeface="Symbol"/>
              <a:buChar char=""/>
            </a:pPr>
            <a:r>
              <a:rPr b="0" lang="en-US" sz="2400" spc="-1" strike="noStrike">
                <a:solidFill>
                  <a:srgbClr val="2c3e50"/>
                </a:solidFill>
                <a:latin typeface="Source Sans Pro Semibold"/>
                <a:ea typeface="DejaVu Sans"/>
              </a:rPr>
              <a:t>Tile-based light binning</a:t>
            </a:r>
            <a:endParaRPr b="0" lang="en-US" sz="24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Aft>
                <a:spcPts val="1057"/>
              </a:spcAft>
              <a:buClr>
                <a:srgbClr val="2c3e50"/>
              </a:buClr>
              <a:buSzPct val="75000"/>
              <a:buFont typeface="Symbol"/>
              <a:buChar char=""/>
            </a:pPr>
            <a:r>
              <a:rPr b="0" lang="en-US" sz="2400" spc="-1" strike="noStrike">
                <a:solidFill>
                  <a:srgbClr val="2c3e50"/>
                </a:solidFill>
                <a:latin typeface="Source Sans Pro Semibold"/>
                <a:ea typeface="DejaVu Sans"/>
              </a:rPr>
              <a:t>GPU-driven physics</a:t>
            </a:r>
            <a:endParaRPr b="0" lang="en-US" sz="24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Aft>
                <a:spcPts val="1057"/>
              </a:spcAft>
              <a:buClr>
                <a:srgbClr val="2c3e50"/>
              </a:buClr>
              <a:buSzPct val="75000"/>
              <a:buFont typeface="Symbol"/>
              <a:buChar char=""/>
            </a:pPr>
            <a:r>
              <a:rPr b="0" lang="en-US" sz="2400" spc="-1" strike="noStrike">
                <a:solidFill>
                  <a:srgbClr val="2c3e50"/>
                </a:solidFill>
                <a:latin typeface="Source Sans Pro Semibold"/>
                <a:ea typeface="DejaVu Sans"/>
              </a:rPr>
              <a:t>GPU-driven skinned animation (I’ve implemented this!)</a:t>
            </a:r>
            <a:endParaRPr b="0" lang="en-US" sz="24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Aft>
                <a:spcPts val="1057"/>
              </a:spcAft>
              <a:buClr>
                <a:srgbClr val="2c3e50"/>
              </a:buClr>
              <a:buSzPct val="75000"/>
              <a:buFont typeface="Symbol"/>
              <a:buChar char=""/>
            </a:pPr>
            <a:r>
              <a:rPr b="0" lang="en-US" sz="2400" spc="-1" strike="noStrike">
                <a:solidFill>
                  <a:srgbClr val="2c3e50"/>
                </a:solidFill>
                <a:latin typeface="Source Sans Pro Semibold"/>
                <a:ea typeface="DejaVu Sans"/>
              </a:rPr>
              <a:t>GPU-driven </a:t>
            </a:r>
            <a:r>
              <a:rPr b="0" i="1" lang="en-US" sz="2400" spc="-1" strike="noStrike">
                <a:solidFill>
                  <a:srgbClr val="2c3e50"/>
                </a:solidFill>
                <a:latin typeface="Source Sans Pro Semibold"/>
                <a:ea typeface="DejaVu Sans"/>
              </a:rPr>
              <a:t>anything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PlaceHolder 1"/>
          <p:cNvSpPr>
            <a:spLocks noGrp="1"/>
          </p:cNvSpPr>
          <p:nvPr>
            <p:ph type="title"/>
          </p:nvPr>
        </p:nvSpPr>
        <p:spPr>
          <a:xfrm>
            <a:off x="360000" y="225720"/>
            <a:ext cx="9353160" cy="712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700" spc="-1" strike="noStrike">
                <a:solidFill>
                  <a:srgbClr val="ffffff"/>
                </a:solidFill>
                <a:latin typeface="Source Sans Pro Black"/>
              </a:rPr>
              <a:t>Modernity (RT, DLSS, frame generation)</a:t>
            </a:r>
            <a:br>
              <a:rPr sz="2700"/>
            </a:br>
            <a:r>
              <a:rPr b="1" lang="en-US" sz="2700" spc="-1" strike="noStrike">
                <a:solidFill>
                  <a:srgbClr val="ffffff"/>
                </a:solidFill>
                <a:latin typeface="Source Sans Pro Black"/>
              </a:rPr>
              <a:t>(2018-present)</a:t>
            </a:r>
            <a:endParaRPr b="0" lang="en-US" sz="2700" spc="-1" strike="noStrike">
              <a:latin typeface="Arial"/>
            </a:endParaRPr>
          </a:p>
        </p:txBody>
      </p:sp>
      <p:sp>
        <p:nvSpPr>
          <p:cNvPr id="392" name="PlaceHolder 16"/>
          <p:cNvSpPr/>
          <p:nvPr/>
        </p:nvSpPr>
        <p:spPr>
          <a:xfrm>
            <a:off x="360720" y="1485720"/>
            <a:ext cx="9353160" cy="377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93" name="PlaceHolder 44"/>
          <p:cNvSpPr/>
          <p:nvPr/>
        </p:nvSpPr>
        <p:spPr>
          <a:xfrm>
            <a:off x="355680" y="1407960"/>
            <a:ext cx="9353160" cy="377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Aft>
                <a:spcPts val="1057"/>
              </a:spcAft>
              <a:buClr>
                <a:srgbClr val="2c3e5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2c3e50"/>
                </a:solidFill>
                <a:latin typeface="Source Sans Pro Semibold"/>
                <a:ea typeface="DejaVu Sans"/>
              </a:rPr>
              <a:t>At this point things are looking great for GPUs</a:t>
            </a:r>
            <a:endParaRPr b="0" lang="en-US" sz="24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Aft>
                <a:spcPts val="1057"/>
              </a:spcAft>
              <a:buClr>
                <a:srgbClr val="2c3e50"/>
              </a:buClr>
              <a:buSzPct val="75000"/>
              <a:buFont typeface="Symbol"/>
              <a:buChar char=""/>
            </a:pPr>
            <a:r>
              <a:rPr b="0" lang="en-US" sz="2400" spc="-1" strike="noStrike">
                <a:solidFill>
                  <a:srgbClr val="2c3e50"/>
                </a:solidFill>
                <a:latin typeface="Source Sans Pro Semibold"/>
                <a:ea typeface="DejaVu Sans"/>
              </a:rPr>
              <a:t>Vertex and pixel shaders can be as long and complicated as developers need them to be</a:t>
            </a:r>
            <a:endParaRPr b="0" lang="en-US" sz="24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Aft>
                <a:spcPts val="1057"/>
              </a:spcAft>
              <a:buClr>
                <a:srgbClr val="2c3e50"/>
              </a:buClr>
              <a:buSzPct val="75000"/>
              <a:buFont typeface="Symbol"/>
              <a:buChar char=""/>
            </a:pPr>
            <a:r>
              <a:rPr b="0" lang="en-US" sz="2400" spc="-1" strike="noStrike">
                <a:solidFill>
                  <a:srgbClr val="2c3e50"/>
                </a:solidFill>
                <a:latin typeface="Source Sans Pro Semibold"/>
                <a:ea typeface="DejaVu Sans"/>
              </a:rPr>
              <a:t>Compute shaders have arrived to facilitate moving arbitrary work to the GPU</a:t>
            </a:r>
            <a:endParaRPr b="0" lang="en-US" sz="24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Aft>
                <a:spcPts val="1057"/>
              </a:spcAft>
              <a:buClr>
                <a:srgbClr val="2c3e50"/>
              </a:buClr>
              <a:buSzPct val="75000"/>
              <a:buFont typeface="Symbol"/>
              <a:buChar char=""/>
            </a:pPr>
            <a:r>
              <a:rPr b="0" lang="en-US" sz="2400" spc="-1" strike="noStrike">
                <a:solidFill>
                  <a:srgbClr val="2c3e50"/>
                </a:solidFill>
                <a:latin typeface="Source Sans Pro Semibold"/>
                <a:ea typeface="DejaVu Sans"/>
              </a:rPr>
              <a:t>Graphics programmers have become so skilled at cheating with textures and simple lights that games begin to approach photorealism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PlaceHolder 1"/>
          <p:cNvSpPr>
            <a:spLocks noGrp="1"/>
          </p:cNvSpPr>
          <p:nvPr>
            <p:ph type="title"/>
          </p:nvPr>
        </p:nvSpPr>
        <p:spPr>
          <a:xfrm>
            <a:off x="360000" y="225720"/>
            <a:ext cx="9353160" cy="712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700" spc="-1" strike="noStrike">
                <a:solidFill>
                  <a:srgbClr val="ffffff"/>
                </a:solidFill>
                <a:latin typeface="Source Sans Pro Black"/>
              </a:rPr>
              <a:t>Modernity (RT, DLSS, frame generation)</a:t>
            </a:r>
            <a:endParaRPr b="0" lang="en-US" sz="2700" spc="-1" strike="noStrike">
              <a:latin typeface="Arial"/>
            </a:endParaRPr>
          </a:p>
        </p:txBody>
      </p:sp>
      <p:sp>
        <p:nvSpPr>
          <p:cNvPr id="395" name="PlaceHolder 12"/>
          <p:cNvSpPr/>
          <p:nvPr/>
        </p:nvSpPr>
        <p:spPr>
          <a:xfrm>
            <a:off x="360720" y="1485720"/>
            <a:ext cx="9353160" cy="377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96" name="PlaceHolder 49"/>
          <p:cNvSpPr/>
          <p:nvPr/>
        </p:nvSpPr>
        <p:spPr>
          <a:xfrm>
            <a:off x="355680" y="1407960"/>
            <a:ext cx="9353160" cy="377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 fontScale="92000"/>
          </a:bodyPr>
          <a:p>
            <a:pPr marL="432000" indent="-324000">
              <a:lnSpc>
                <a:spcPct val="100000"/>
              </a:lnSpc>
              <a:spcAft>
                <a:spcPts val="1057"/>
              </a:spcAft>
              <a:buClr>
                <a:srgbClr val="2c3e5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2c3e50"/>
                </a:solidFill>
                <a:latin typeface="Source Sans Pro Semibold"/>
                <a:ea typeface="DejaVu Sans"/>
              </a:rPr>
              <a:t>What is raytracing (RT), why is it important?</a:t>
            </a:r>
            <a:endParaRPr b="0" lang="en-US" sz="24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Aft>
                <a:spcPts val="1057"/>
              </a:spcAft>
              <a:buClr>
                <a:srgbClr val="2c3e50"/>
              </a:buClr>
              <a:buSzPct val="75000"/>
              <a:buFont typeface="Symbol"/>
              <a:buChar char=""/>
            </a:pPr>
            <a:r>
              <a:rPr b="0" lang="en-US" sz="2400" spc="-1" strike="noStrike">
                <a:solidFill>
                  <a:srgbClr val="2c3e50"/>
                </a:solidFill>
                <a:latin typeface="Source Sans Pro Semibold"/>
                <a:ea typeface="DejaVu Sans"/>
              </a:rPr>
              <a:t>In rasterization, we transform triangles to screen space and computing the pixel coverage directly. This is </a:t>
            </a:r>
            <a:r>
              <a:rPr b="1" i="1" lang="en-US" sz="2400" spc="-1" strike="noStrike">
                <a:solidFill>
                  <a:srgbClr val="2c3e50"/>
                </a:solidFill>
                <a:latin typeface="Source Sans Pro Semibold"/>
                <a:ea typeface="DejaVu Sans"/>
              </a:rPr>
              <a:t>fast</a:t>
            </a:r>
            <a:endParaRPr b="0" lang="en-US" sz="24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Aft>
                <a:spcPts val="1057"/>
              </a:spcAft>
              <a:buClr>
                <a:srgbClr val="2c3e50"/>
              </a:buClr>
              <a:buSzPct val="75000"/>
              <a:buFont typeface="Symbol"/>
              <a:buChar char=""/>
            </a:pPr>
            <a:r>
              <a:rPr b="0" lang="en-US" sz="2400" spc="-1" strike="noStrike">
                <a:solidFill>
                  <a:srgbClr val="2c3e50"/>
                </a:solidFill>
                <a:latin typeface="Source Sans Pro Semibold"/>
                <a:ea typeface="DejaVu Sans"/>
              </a:rPr>
              <a:t>In raytracing, each pixel is assigned one or more rays that shoot from the camera into the scene, bounce around, and eventually converge to the final color of said pixel. This is </a:t>
            </a:r>
            <a:r>
              <a:rPr b="0" i="1" lang="en-US" sz="2400" spc="-1" strike="noStrike">
                <a:solidFill>
                  <a:srgbClr val="2c3e50"/>
                </a:solidFill>
                <a:latin typeface="Source Sans Pro Semibold"/>
                <a:ea typeface="DejaVu Sans"/>
              </a:rPr>
              <a:t>very </a:t>
            </a:r>
            <a:r>
              <a:rPr b="1" i="1" lang="en-US" sz="2400" spc="-1" strike="noStrike">
                <a:solidFill>
                  <a:srgbClr val="2c3e50"/>
                </a:solidFill>
                <a:latin typeface="Source Sans Pro Semibold"/>
                <a:ea typeface="DejaVu Sans"/>
              </a:rPr>
              <a:t>slow</a:t>
            </a:r>
            <a:endParaRPr b="0" lang="en-US" sz="24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Aft>
                <a:spcPts val="1057"/>
              </a:spcAft>
              <a:buClr>
                <a:srgbClr val="2c3e50"/>
              </a:buClr>
              <a:buSzPct val="75000"/>
              <a:buFont typeface="Symbol"/>
              <a:buChar char=""/>
            </a:pPr>
            <a:r>
              <a:rPr b="0" lang="en-US" sz="2400" spc="-1" strike="noStrike">
                <a:solidFill>
                  <a:srgbClr val="2c3e50"/>
                </a:solidFill>
                <a:latin typeface="Source Sans Pro Semibold"/>
                <a:ea typeface="DejaVu Sans"/>
              </a:rPr>
              <a:t>Historically, raytracing was invented before rasterization, but due to performance reasons, raytracing has always been completely infeasible for realtime graphics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PlaceHolder 1"/>
          <p:cNvSpPr>
            <a:spLocks noGrp="1"/>
          </p:cNvSpPr>
          <p:nvPr>
            <p:ph type="title"/>
          </p:nvPr>
        </p:nvSpPr>
        <p:spPr>
          <a:xfrm>
            <a:off x="360000" y="225720"/>
            <a:ext cx="9353160" cy="712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700" spc="-1" strike="noStrike">
                <a:solidFill>
                  <a:srgbClr val="ffffff"/>
                </a:solidFill>
                <a:latin typeface="Source Sans Pro Black"/>
              </a:rPr>
              <a:t>Modernity (RT, DLSS, frame generation)</a:t>
            </a:r>
            <a:endParaRPr b="0" lang="en-US" sz="2700" spc="-1" strike="noStrike">
              <a:latin typeface="Arial"/>
            </a:endParaRPr>
          </a:p>
        </p:txBody>
      </p:sp>
      <p:sp>
        <p:nvSpPr>
          <p:cNvPr id="398" name="PlaceHolder 36"/>
          <p:cNvSpPr/>
          <p:nvPr/>
        </p:nvSpPr>
        <p:spPr>
          <a:xfrm>
            <a:off x="360720" y="1485720"/>
            <a:ext cx="9353160" cy="377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99" name="PlaceHolder 38"/>
          <p:cNvSpPr/>
          <p:nvPr/>
        </p:nvSpPr>
        <p:spPr>
          <a:xfrm>
            <a:off x="355680" y="1407960"/>
            <a:ext cx="9353160" cy="377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 fontScale="91000"/>
          </a:bodyPr>
          <a:p>
            <a:pPr marL="419040" indent="-314280">
              <a:lnSpc>
                <a:spcPct val="100000"/>
              </a:lnSpc>
              <a:spcAft>
                <a:spcPts val="1057"/>
              </a:spcAft>
              <a:buClr>
                <a:srgbClr val="2c3e5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2c3e50"/>
                </a:solidFill>
                <a:latin typeface="Source Sans Pro Semibold"/>
                <a:ea typeface="DejaVu Sans"/>
              </a:rPr>
              <a:t>The photorealistic graphics I alluded to are only possible by using techniques that </a:t>
            </a:r>
            <a:r>
              <a:rPr b="0" i="1" lang="en-US" sz="2400" spc="-1" strike="noStrike">
                <a:solidFill>
                  <a:srgbClr val="2c3e50"/>
                </a:solidFill>
                <a:latin typeface="Source Sans Pro Semibold"/>
                <a:ea typeface="DejaVu Sans"/>
              </a:rPr>
              <a:t>simulate</a:t>
            </a:r>
            <a:r>
              <a:rPr b="0" lang="en-US" sz="2400" spc="-1" strike="noStrike">
                <a:solidFill>
                  <a:srgbClr val="2c3e50"/>
                </a:solidFill>
                <a:latin typeface="Source Sans Pro Semibold"/>
                <a:ea typeface="DejaVu Sans"/>
              </a:rPr>
              <a:t> raytracing</a:t>
            </a:r>
            <a:endParaRPr b="0" lang="en-US" sz="2400" spc="-1" strike="noStrike">
              <a:latin typeface="Arial"/>
            </a:endParaRPr>
          </a:p>
          <a:p>
            <a:pPr lvl="1" marL="838080" indent="-314280">
              <a:lnSpc>
                <a:spcPct val="100000"/>
              </a:lnSpc>
              <a:spcAft>
                <a:spcPts val="1057"/>
              </a:spcAft>
              <a:buClr>
                <a:srgbClr val="2c3e50"/>
              </a:buClr>
              <a:buSzPct val="75000"/>
              <a:buFont typeface="Symbol"/>
              <a:buChar char=""/>
            </a:pPr>
            <a:r>
              <a:rPr b="0" lang="en-US" sz="2400" spc="-1" strike="noStrike">
                <a:solidFill>
                  <a:srgbClr val="2c3e50"/>
                </a:solidFill>
                <a:latin typeface="Source Sans Pro Semibold"/>
                <a:ea typeface="DejaVu Sans"/>
              </a:rPr>
              <a:t>Dynamic cubemaps: Used for RT-less dynamic reflections</a:t>
            </a:r>
            <a:endParaRPr b="0" lang="en-US" sz="2400" spc="-1" strike="noStrike">
              <a:latin typeface="Arial"/>
            </a:endParaRPr>
          </a:p>
          <a:p>
            <a:pPr lvl="1" marL="838080" indent="-314280">
              <a:lnSpc>
                <a:spcPct val="100000"/>
              </a:lnSpc>
              <a:spcAft>
                <a:spcPts val="1057"/>
              </a:spcAft>
              <a:buClr>
                <a:srgbClr val="2c3e50"/>
              </a:buClr>
              <a:buSzPct val="75000"/>
              <a:buFont typeface="Symbol"/>
              <a:buChar char=""/>
            </a:pPr>
            <a:r>
              <a:rPr b="0" lang="en-US" sz="2400" spc="-1" strike="noStrike">
                <a:solidFill>
                  <a:srgbClr val="2c3e50"/>
                </a:solidFill>
                <a:latin typeface="Source Sans Pro Semibold"/>
                <a:ea typeface="DejaVu Sans"/>
              </a:rPr>
              <a:t>Shadow maps: Used for RT-less shadows</a:t>
            </a:r>
            <a:endParaRPr b="0" lang="en-US" sz="2400" spc="-1" strike="noStrike">
              <a:latin typeface="Arial"/>
            </a:endParaRPr>
          </a:p>
          <a:p>
            <a:pPr lvl="1" marL="838080" indent="-314280">
              <a:lnSpc>
                <a:spcPct val="100000"/>
              </a:lnSpc>
              <a:spcAft>
                <a:spcPts val="1057"/>
              </a:spcAft>
              <a:buClr>
                <a:srgbClr val="2c3e50"/>
              </a:buClr>
              <a:buSzPct val="75000"/>
              <a:buFont typeface="Symbol"/>
              <a:buChar char=""/>
            </a:pPr>
            <a:r>
              <a:rPr b="0" lang="en-US" sz="2400" spc="-1" strike="noStrike">
                <a:solidFill>
                  <a:srgbClr val="2c3e50"/>
                </a:solidFill>
                <a:latin typeface="Source Sans Pro Semibold"/>
                <a:ea typeface="DejaVu Sans"/>
              </a:rPr>
              <a:t>Lightmap/probe baking: Used for RT-less global illumination</a:t>
            </a:r>
            <a:endParaRPr b="0" lang="en-US" sz="2400" spc="-1" strike="noStrike">
              <a:latin typeface="Arial"/>
            </a:endParaRPr>
          </a:p>
          <a:p>
            <a:pPr marL="419040" indent="-314280">
              <a:lnSpc>
                <a:spcPct val="100000"/>
              </a:lnSpc>
              <a:spcAft>
                <a:spcPts val="1057"/>
              </a:spcAft>
              <a:buClr>
                <a:srgbClr val="2c3e5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2c3e50"/>
                </a:solidFill>
                <a:latin typeface="Source Sans Pro Semibold"/>
                <a:ea typeface="DejaVu Sans"/>
              </a:rPr>
              <a:t>This last one is the big one as waiting on light baking kills artist iteration time/sanity</a:t>
            </a:r>
            <a:endParaRPr b="0" lang="en-US" sz="2400" spc="-1" strike="noStrike">
              <a:latin typeface="Arial"/>
            </a:endParaRPr>
          </a:p>
          <a:p>
            <a:pPr marL="419040" indent="-314280">
              <a:lnSpc>
                <a:spcPct val="100000"/>
              </a:lnSpc>
              <a:spcAft>
                <a:spcPts val="1057"/>
              </a:spcAft>
              <a:buClr>
                <a:srgbClr val="2c3e5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2c3e50"/>
                </a:solidFill>
                <a:latin typeface="Source Sans Pro Semibold"/>
                <a:ea typeface="DejaVu Sans"/>
              </a:rPr>
              <a:t>Raytracing solves (or at least could solve) all of these problems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PlaceHolder 1"/>
          <p:cNvSpPr>
            <a:spLocks noGrp="1"/>
          </p:cNvSpPr>
          <p:nvPr>
            <p:ph type="title"/>
          </p:nvPr>
        </p:nvSpPr>
        <p:spPr>
          <a:xfrm>
            <a:off x="360000" y="225720"/>
            <a:ext cx="9353160" cy="712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700" spc="-1" strike="noStrike">
                <a:solidFill>
                  <a:srgbClr val="ffffff"/>
                </a:solidFill>
                <a:latin typeface="Source Sans Pro Black"/>
              </a:rPr>
              <a:t>Modernity (RT, DLSS, frame generation)</a:t>
            </a:r>
            <a:endParaRPr b="0" lang="en-US" sz="2700" spc="-1" strike="noStrike">
              <a:latin typeface="Arial"/>
            </a:endParaRPr>
          </a:p>
        </p:txBody>
      </p:sp>
      <p:sp>
        <p:nvSpPr>
          <p:cNvPr id="401" name="PlaceHolder 31"/>
          <p:cNvSpPr/>
          <p:nvPr/>
        </p:nvSpPr>
        <p:spPr>
          <a:xfrm>
            <a:off x="360720" y="1485720"/>
            <a:ext cx="9353160" cy="377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2" name="PlaceHolder 46"/>
          <p:cNvSpPr/>
          <p:nvPr/>
        </p:nvSpPr>
        <p:spPr>
          <a:xfrm>
            <a:off x="355680" y="1407960"/>
            <a:ext cx="9353160" cy="377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 fontScale="98000"/>
          </a:bodyPr>
          <a:p>
            <a:pPr marL="432000" indent="-324000">
              <a:lnSpc>
                <a:spcPct val="100000"/>
              </a:lnSpc>
              <a:spcAft>
                <a:spcPts val="1057"/>
              </a:spcAft>
              <a:buClr>
                <a:srgbClr val="2c3e5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2c3e50"/>
                </a:solidFill>
                <a:latin typeface="Source Sans Pro Semibold"/>
                <a:ea typeface="DejaVu Sans"/>
              </a:rPr>
              <a:t>Enter the RTX 2000 series GPUs</a:t>
            </a:r>
            <a:endParaRPr b="0" lang="en-US" sz="24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Aft>
                <a:spcPts val="1057"/>
              </a:spcAft>
              <a:buClr>
                <a:srgbClr val="2c3e50"/>
              </a:buClr>
              <a:buSzPct val="75000"/>
              <a:buFont typeface="Symbol"/>
              <a:buChar char=""/>
            </a:pPr>
            <a:r>
              <a:rPr b="0" lang="en-US" sz="2400" spc="-1" strike="noStrike">
                <a:solidFill>
                  <a:srgbClr val="2c3e50"/>
                </a:solidFill>
                <a:latin typeface="Source Sans Pro Semibold"/>
                <a:ea typeface="DejaVu Sans"/>
              </a:rPr>
              <a:t>Adds RT cores for hardware</a:t>
            </a:r>
            <a:br>
              <a:rPr sz="2400"/>
            </a:br>
            <a:r>
              <a:rPr b="0" lang="en-US" sz="2400" spc="-1" strike="noStrike">
                <a:solidFill>
                  <a:srgbClr val="2c3e50"/>
                </a:solidFill>
                <a:latin typeface="Source Sans Pro Semibold"/>
                <a:ea typeface="DejaVu Sans"/>
              </a:rPr>
              <a:t>accelerated raytracing</a:t>
            </a:r>
            <a:endParaRPr b="0" lang="en-US" sz="24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Aft>
                <a:spcPts val="1057"/>
              </a:spcAft>
              <a:buClr>
                <a:srgbClr val="2c3e50"/>
              </a:buClr>
              <a:buSzPct val="75000"/>
              <a:buFont typeface="Symbol"/>
              <a:buChar char=""/>
            </a:pPr>
            <a:r>
              <a:rPr b="0" lang="en-US" sz="2400" spc="-1" strike="noStrike">
                <a:solidFill>
                  <a:srgbClr val="2c3e50"/>
                </a:solidFill>
                <a:latin typeface="Source Sans Pro Semibold"/>
                <a:ea typeface="DejaVu Sans"/>
              </a:rPr>
              <a:t>Introduces entire separate</a:t>
            </a:r>
            <a:br>
              <a:rPr sz="2400"/>
            </a:br>
            <a:r>
              <a:rPr b="0" lang="en-US" sz="2400" spc="-1" strike="noStrike">
                <a:solidFill>
                  <a:srgbClr val="2c3e50"/>
                </a:solidFill>
                <a:latin typeface="Source Sans Pro Semibold"/>
                <a:ea typeface="DejaVu Sans"/>
              </a:rPr>
              <a:t>rendering algorithm for RT</a:t>
            </a:r>
            <a:endParaRPr b="0" lang="en-US" sz="24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Aft>
                <a:spcPts val="1057"/>
              </a:spcAft>
              <a:buClr>
                <a:srgbClr val="2c3e50"/>
              </a:buClr>
              <a:buSzPct val="75000"/>
              <a:buFont typeface="Symbol"/>
              <a:buChar char=""/>
            </a:pPr>
            <a:r>
              <a:rPr b="0" lang="en-US" sz="2400" spc="-1" strike="noStrike">
                <a:solidFill>
                  <a:srgbClr val="2c3e50"/>
                </a:solidFill>
                <a:latin typeface="Source Sans Pro Semibold"/>
                <a:ea typeface="DejaVu Sans"/>
              </a:rPr>
              <a:t>Modern console GPUs are… comparable, yeah, lets go with that</a:t>
            </a:r>
            <a:endParaRPr b="0" lang="en-US" sz="24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Aft>
                <a:spcPts val="1057"/>
              </a:spcAft>
              <a:buClr>
                <a:srgbClr val="2c3e50"/>
              </a:buClr>
              <a:buSzPct val="75000"/>
              <a:buFont typeface="Symbol"/>
              <a:buChar char=""/>
            </a:pPr>
            <a:r>
              <a:rPr b="0" lang="en-US" sz="2400" spc="-1" strike="noStrike">
                <a:solidFill>
                  <a:srgbClr val="2c3e50"/>
                </a:solidFill>
                <a:latin typeface="Source Sans Pro Semibold"/>
                <a:ea typeface="DejaVu Sans"/>
              </a:rPr>
              <a:t>However, even the most expensive, modern RTX card can’t hit 60FPS in a modern RT game…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403" name="" descr=""/>
          <p:cNvPicPr/>
          <p:nvPr/>
        </p:nvPicPr>
        <p:blipFill>
          <a:blip r:embed="rId1"/>
          <a:stretch/>
        </p:blipFill>
        <p:spPr>
          <a:xfrm>
            <a:off x="6858000" y="1371600"/>
            <a:ext cx="2741040" cy="20552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PlaceHolder 1"/>
          <p:cNvSpPr>
            <a:spLocks noGrp="1"/>
          </p:cNvSpPr>
          <p:nvPr>
            <p:ph type="title"/>
          </p:nvPr>
        </p:nvSpPr>
        <p:spPr>
          <a:xfrm>
            <a:off x="360000" y="225720"/>
            <a:ext cx="9353160" cy="713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700" spc="-1" strike="noStrike">
                <a:solidFill>
                  <a:srgbClr val="ffffff"/>
                </a:solidFill>
                <a:latin typeface="Source Sans Pro Black"/>
              </a:rPr>
              <a:t>Agenda</a:t>
            </a:r>
            <a:endParaRPr b="0" lang="en-US" sz="2700" spc="-1" strike="noStrike">
              <a:latin typeface="Arial"/>
            </a:endParaRPr>
          </a:p>
        </p:txBody>
      </p:sp>
      <p:sp>
        <p:nvSpPr>
          <p:cNvPr id="318" name="PlaceHolder 2"/>
          <p:cNvSpPr>
            <a:spLocks noGrp="1"/>
          </p:cNvSpPr>
          <p:nvPr>
            <p:ph/>
          </p:nvPr>
        </p:nvSpPr>
        <p:spPr>
          <a:xfrm>
            <a:off x="355320" y="1380960"/>
            <a:ext cx="9353160" cy="3773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7000"/>
          </a:bodyPr>
          <a:p>
            <a:pPr marL="432000" indent="-324000">
              <a:lnSpc>
                <a:spcPct val="100000"/>
              </a:lnSpc>
              <a:spcAft>
                <a:spcPts val="1057"/>
              </a:spcAft>
              <a:buClr>
                <a:srgbClr val="2c3e50"/>
              </a:buClr>
              <a:buSzPct val="45000"/>
              <a:buFont typeface="Wingdings" charset="2"/>
              <a:buChar char=""/>
            </a:pPr>
            <a:r>
              <a:rPr b="1" lang="en-US" sz="2400" spc="-1" strike="noStrike">
                <a:solidFill>
                  <a:srgbClr val="2c3e50"/>
                </a:solidFill>
                <a:latin typeface="Source Sans Pro Semibold"/>
              </a:rPr>
              <a:t>Discuss 3D rendering before the advent of the graphics cards</a:t>
            </a:r>
            <a:endParaRPr b="0" lang="en-US" sz="24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Aft>
                <a:spcPts val="1057"/>
              </a:spcAft>
              <a:buClr>
                <a:srgbClr val="2c3e50"/>
              </a:buClr>
              <a:buSzPct val="45000"/>
              <a:buFont typeface="Wingdings" charset="2"/>
              <a:buChar char=""/>
            </a:pPr>
            <a:r>
              <a:rPr b="1" lang="en-US" sz="2400" spc="-1" strike="noStrike">
                <a:solidFill>
                  <a:srgbClr val="2c3e50"/>
                </a:solidFill>
                <a:latin typeface="Source Sans Pro Semibold"/>
              </a:rPr>
              <a:t>Quick explanation of the 3D drawing algorithm GPUs use</a:t>
            </a:r>
            <a:endParaRPr b="0" lang="en-US" sz="24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Aft>
                <a:spcPts val="1057"/>
              </a:spcAft>
              <a:buClr>
                <a:srgbClr val="2c3e50"/>
              </a:buClr>
              <a:buSzPct val="45000"/>
              <a:buFont typeface="Wingdings" charset="2"/>
              <a:buChar char=""/>
            </a:pPr>
            <a:r>
              <a:rPr b="1" lang="en-US" sz="2400" spc="-1" strike="noStrike">
                <a:solidFill>
                  <a:srgbClr val="2c3e50"/>
                </a:solidFill>
                <a:latin typeface="Source Sans Pro Semibold"/>
              </a:rPr>
              <a:t>Discussion of how each era of GPU shaped the graphics of that generation</a:t>
            </a:r>
            <a:endParaRPr b="0" lang="en-US" sz="24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Aft>
                <a:spcPts val="850"/>
              </a:spcAft>
              <a:buClr>
                <a:srgbClr val="2c3e50"/>
              </a:buClr>
              <a:buSzPct val="75000"/>
              <a:buFont typeface="Symbol"/>
              <a:buChar char=""/>
            </a:pPr>
            <a:r>
              <a:rPr b="0" lang="en-US" sz="2100" spc="-1" strike="noStrike">
                <a:solidFill>
                  <a:srgbClr val="2c3e50"/>
                </a:solidFill>
                <a:latin typeface="Source Sans Pro"/>
              </a:rPr>
              <a:t>Triangle rasterizers                                                      (1995-1999)</a:t>
            </a:r>
            <a:endParaRPr b="0" lang="en-US" sz="21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Aft>
                <a:spcPts val="850"/>
              </a:spcAft>
              <a:buClr>
                <a:srgbClr val="2c3e50"/>
              </a:buClr>
              <a:buSzPct val="75000"/>
              <a:buFont typeface="Symbol"/>
              <a:buChar char=""/>
            </a:pPr>
            <a:r>
              <a:rPr b="0" lang="en-US" sz="2100" spc="-1" strike="noStrike">
                <a:solidFill>
                  <a:srgbClr val="2c3e50"/>
                </a:solidFill>
                <a:latin typeface="Source Sans Pro"/>
              </a:rPr>
              <a:t>Hardware transform &amp; lighting                                    (1999-2002)</a:t>
            </a:r>
            <a:endParaRPr b="0" lang="en-US" sz="21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Aft>
                <a:spcPts val="850"/>
              </a:spcAft>
              <a:buClr>
                <a:srgbClr val="2c3e50"/>
              </a:buClr>
              <a:buSzPct val="75000"/>
              <a:buFont typeface="Symbol"/>
              <a:buChar char=""/>
            </a:pPr>
            <a:r>
              <a:rPr b="0" lang="en-US" sz="2100" spc="-1" strike="noStrike">
                <a:solidFill>
                  <a:srgbClr val="2c3e50"/>
                </a:solidFill>
                <a:latin typeface="Source Sans Pro"/>
              </a:rPr>
              <a:t>Programmable vertex and pixel shaders                     (2002-2009)</a:t>
            </a:r>
            <a:endParaRPr b="0" lang="en-US" sz="21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Aft>
                <a:spcPts val="850"/>
              </a:spcAft>
              <a:buClr>
                <a:srgbClr val="2c3e50"/>
              </a:buClr>
              <a:buSzPct val="75000"/>
              <a:buFont typeface="Symbol"/>
              <a:buChar char=""/>
            </a:pPr>
            <a:r>
              <a:rPr b="0" lang="en-US" sz="2100" spc="-1" strike="noStrike">
                <a:solidFill>
                  <a:srgbClr val="2c3e50"/>
                </a:solidFill>
                <a:latin typeface="Source Sans Pro"/>
              </a:rPr>
              <a:t>Compute shaders (and others)                                    (2009-2018)</a:t>
            </a:r>
            <a:endParaRPr b="0" lang="en-US" sz="21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Aft>
                <a:spcPts val="850"/>
              </a:spcAft>
              <a:buClr>
                <a:srgbClr val="2c3e50"/>
              </a:buClr>
              <a:buSzPct val="75000"/>
              <a:buFont typeface="Symbol"/>
              <a:buChar char=""/>
            </a:pPr>
            <a:r>
              <a:rPr b="0" lang="en-US" sz="2100" spc="-1" strike="noStrike">
                <a:solidFill>
                  <a:srgbClr val="2c3e50"/>
                </a:solidFill>
                <a:latin typeface="Source Sans Pro"/>
              </a:rPr>
              <a:t>Modernity (RT, DLSS, frame generation)                     (2018-present)</a:t>
            </a:r>
            <a:endParaRPr b="0" lang="en-US" sz="2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PlaceHolder 1"/>
          <p:cNvSpPr>
            <a:spLocks noGrp="1"/>
          </p:cNvSpPr>
          <p:nvPr>
            <p:ph type="title"/>
          </p:nvPr>
        </p:nvSpPr>
        <p:spPr>
          <a:xfrm>
            <a:off x="360000" y="225720"/>
            <a:ext cx="9353160" cy="712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700" spc="-1" strike="noStrike">
                <a:solidFill>
                  <a:srgbClr val="ffffff"/>
                </a:solidFill>
                <a:latin typeface="Source Sans Pro Black"/>
              </a:rPr>
              <a:t>Modernity (RT, DLSS, frame generation)</a:t>
            </a:r>
            <a:endParaRPr b="0" lang="en-US" sz="2700" spc="-1" strike="noStrike">
              <a:latin typeface="Arial"/>
            </a:endParaRPr>
          </a:p>
        </p:txBody>
      </p:sp>
      <p:sp>
        <p:nvSpPr>
          <p:cNvPr id="405" name="PlaceHolder 47"/>
          <p:cNvSpPr/>
          <p:nvPr/>
        </p:nvSpPr>
        <p:spPr>
          <a:xfrm>
            <a:off x="360720" y="1485720"/>
            <a:ext cx="9353160" cy="377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6" name="PlaceHolder 48"/>
          <p:cNvSpPr/>
          <p:nvPr/>
        </p:nvSpPr>
        <p:spPr>
          <a:xfrm>
            <a:off x="355680" y="1407960"/>
            <a:ext cx="9353160" cy="377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Aft>
                <a:spcPts val="1057"/>
              </a:spcAft>
              <a:buClr>
                <a:srgbClr val="2c3e5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2c3e50"/>
                </a:solidFill>
                <a:latin typeface="Source Sans Pro Semibold"/>
                <a:ea typeface="DejaVu Sans"/>
              </a:rPr>
              <a:t>Enter DLSS (Deep-Learning Super Sampling)</a:t>
            </a:r>
            <a:endParaRPr b="0" lang="en-US" sz="24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Aft>
                <a:spcPts val="1057"/>
              </a:spcAft>
              <a:buClr>
                <a:srgbClr val="2c3e50"/>
              </a:buClr>
              <a:buSzPct val="75000"/>
              <a:buFont typeface="Symbol"/>
              <a:buChar char=""/>
            </a:pPr>
            <a:r>
              <a:rPr b="0" lang="en-US" sz="2400" spc="-1" strike="noStrike">
                <a:solidFill>
                  <a:srgbClr val="2c3e50"/>
                </a:solidFill>
                <a:latin typeface="Source Sans Pro Semibold"/>
                <a:ea typeface="DejaVu Sans"/>
              </a:rPr>
              <a:t>Just as the RTX cards added RT cores, they also added “tensor” cores for accelerating neural network evaluation</a:t>
            </a:r>
            <a:endParaRPr b="0" lang="en-US" sz="24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Aft>
                <a:spcPts val="1057"/>
              </a:spcAft>
              <a:buClr>
                <a:srgbClr val="2c3e50"/>
              </a:buClr>
              <a:buSzPct val="75000"/>
              <a:buFont typeface="Symbol"/>
              <a:buChar char=""/>
            </a:pPr>
            <a:r>
              <a:rPr b="0" lang="en-US" sz="2400" spc="-1" strike="noStrike">
                <a:solidFill>
                  <a:srgbClr val="2c3e50"/>
                </a:solidFill>
                <a:latin typeface="Source Sans Pro Semibold"/>
                <a:ea typeface="DejaVu Sans"/>
              </a:rPr>
              <a:t>Can’t run the game with RT at 1440p? Just render in 720p and use DLSS to magically upscale!</a:t>
            </a:r>
            <a:endParaRPr b="0" lang="en-US" sz="24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Aft>
                <a:spcPts val="1057"/>
              </a:spcAft>
              <a:buClr>
                <a:srgbClr val="2c3e50"/>
              </a:buClr>
              <a:buSzPct val="75000"/>
              <a:buFont typeface="Symbol"/>
              <a:buChar char=""/>
            </a:pPr>
            <a:r>
              <a:rPr b="0" lang="en-US" sz="2400" spc="-1" strike="noStrike">
                <a:solidFill>
                  <a:srgbClr val="2c3e50"/>
                </a:solidFill>
                <a:latin typeface="Source Sans Pro Semibold"/>
                <a:ea typeface="DejaVu Sans"/>
              </a:rPr>
              <a:t>As of RTX 4000 series cards, DLSS can also generate every other frame for you and help your app choose better rays for RT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PlaceHolder 1"/>
          <p:cNvSpPr>
            <a:spLocks noGrp="1"/>
          </p:cNvSpPr>
          <p:nvPr>
            <p:ph type="title"/>
          </p:nvPr>
        </p:nvSpPr>
        <p:spPr>
          <a:xfrm>
            <a:off x="360000" y="225720"/>
            <a:ext cx="9353160" cy="712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700" spc="-1" strike="noStrike">
                <a:solidFill>
                  <a:srgbClr val="ffffff"/>
                </a:solidFill>
                <a:latin typeface="Source Sans Pro Black"/>
              </a:rPr>
              <a:t>Modernity (RT, DLSS, frame generation) example</a:t>
            </a:r>
            <a:endParaRPr b="0" lang="en-US" sz="2700" spc="-1" strike="noStrike">
              <a:latin typeface="Arial"/>
            </a:endParaRPr>
          </a:p>
        </p:txBody>
      </p:sp>
      <p:sp>
        <p:nvSpPr>
          <p:cNvPr id="408" name="PlaceHolder 50"/>
          <p:cNvSpPr/>
          <p:nvPr/>
        </p:nvSpPr>
        <p:spPr>
          <a:xfrm>
            <a:off x="360720" y="1485720"/>
            <a:ext cx="9353160" cy="377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09" name="" descr=""/>
          <p:cNvPicPr/>
          <p:nvPr/>
        </p:nvPicPr>
        <p:blipFill>
          <a:blip r:embed="rId1"/>
          <a:stretch/>
        </p:blipFill>
        <p:spPr>
          <a:xfrm>
            <a:off x="1143000" y="1143000"/>
            <a:ext cx="7540560" cy="4239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PlaceHolder 1"/>
          <p:cNvSpPr>
            <a:spLocks noGrp="1"/>
          </p:cNvSpPr>
          <p:nvPr>
            <p:ph type="title"/>
          </p:nvPr>
        </p:nvSpPr>
        <p:spPr>
          <a:xfrm>
            <a:off x="360000" y="225720"/>
            <a:ext cx="9353160" cy="712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700" spc="-1" strike="noStrike">
                <a:solidFill>
                  <a:srgbClr val="ffffff"/>
                </a:solidFill>
                <a:latin typeface="Source Sans Pro Black"/>
              </a:rPr>
              <a:t>Modernity (RT, DLSS, frame generation)</a:t>
            </a:r>
            <a:endParaRPr b="0" lang="en-US" sz="2700" spc="-1" strike="noStrike">
              <a:latin typeface="Arial"/>
            </a:endParaRPr>
          </a:p>
        </p:txBody>
      </p:sp>
      <p:sp>
        <p:nvSpPr>
          <p:cNvPr id="411" name="PlaceHolder 41"/>
          <p:cNvSpPr/>
          <p:nvPr/>
        </p:nvSpPr>
        <p:spPr>
          <a:xfrm>
            <a:off x="360720" y="1485720"/>
            <a:ext cx="9353160" cy="377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12" name="PlaceHolder 45"/>
          <p:cNvSpPr/>
          <p:nvPr/>
        </p:nvSpPr>
        <p:spPr>
          <a:xfrm>
            <a:off x="355680" y="1407960"/>
            <a:ext cx="9353160" cy="377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 fontScale="86000"/>
          </a:bodyPr>
          <a:p>
            <a:pPr marL="432000" indent="-324000">
              <a:lnSpc>
                <a:spcPct val="100000"/>
              </a:lnSpc>
              <a:spcAft>
                <a:spcPts val="1057"/>
              </a:spcAft>
              <a:buClr>
                <a:srgbClr val="2c3e5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2c3e50"/>
                </a:solidFill>
                <a:latin typeface="Source Sans Pro Semibold"/>
                <a:ea typeface="DejaVu Sans"/>
              </a:rPr>
              <a:t>The elephant(s) in the room</a:t>
            </a:r>
            <a:endParaRPr b="0" lang="en-US" sz="24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Aft>
                <a:spcPts val="1057"/>
              </a:spcAft>
              <a:buClr>
                <a:srgbClr val="2c3e50"/>
              </a:buClr>
              <a:buSzPct val="75000"/>
              <a:buFont typeface="Symbol"/>
              <a:buChar char=""/>
            </a:pPr>
            <a:r>
              <a:rPr b="0" lang="en-US" sz="2400" spc="-1" strike="noStrike">
                <a:solidFill>
                  <a:srgbClr val="2c3e50"/>
                </a:solidFill>
                <a:latin typeface="Source Sans Pro Semibold"/>
                <a:ea typeface="DejaVu Sans"/>
              </a:rPr>
              <a:t>GPUs have become super luxury items</a:t>
            </a:r>
            <a:endParaRPr b="0" lang="en-US" sz="2400" spc="-1" strike="noStrike">
              <a:latin typeface="Arial"/>
            </a:endParaRPr>
          </a:p>
          <a:p>
            <a:pPr lvl="4" marL="1080000" indent="-216000">
              <a:lnSpc>
                <a:spcPct val="100000"/>
              </a:lnSpc>
              <a:spcAft>
                <a:spcPts val="105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2c3e50"/>
                </a:solidFill>
                <a:latin typeface="Source Sans Pro Semibold"/>
                <a:ea typeface="DejaVu Sans"/>
              </a:rPr>
              <a:t>Cryptocurrency</a:t>
            </a:r>
            <a:endParaRPr b="0" lang="en-US" sz="2400" spc="-1" strike="noStrike">
              <a:latin typeface="Arial"/>
            </a:endParaRPr>
          </a:p>
          <a:p>
            <a:pPr lvl="4" marL="1080000" indent="-216000">
              <a:lnSpc>
                <a:spcPct val="100000"/>
              </a:lnSpc>
              <a:spcAft>
                <a:spcPts val="105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2c3e50"/>
                </a:solidFill>
                <a:latin typeface="Source Sans Pro Semibold"/>
                <a:ea typeface="DejaVu Sans"/>
              </a:rPr>
              <a:t>LLM worship</a:t>
            </a:r>
            <a:endParaRPr b="0" lang="en-US" sz="2400" spc="-1" strike="noStrike">
              <a:latin typeface="Arial"/>
            </a:endParaRPr>
          </a:p>
          <a:p>
            <a:pPr lvl="4" marL="1080000" indent="-216000">
              <a:lnSpc>
                <a:spcPct val="100000"/>
              </a:lnSpc>
              <a:spcAft>
                <a:spcPts val="105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2c3e50"/>
                </a:solidFill>
                <a:latin typeface="Source Sans Pro Semibold"/>
                <a:ea typeface="DejaVu Sans"/>
              </a:rPr>
              <a:t>Financial speculation/scalping</a:t>
            </a:r>
            <a:endParaRPr b="0" lang="en-US" sz="24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Aft>
                <a:spcPts val="1057"/>
              </a:spcAft>
              <a:buClr>
                <a:srgbClr val="2c3e50"/>
              </a:buClr>
              <a:buSzPct val="75000"/>
              <a:buFont typeface="Symbol"/>
              <a:buChar char=""/>
            </a:pPr>
            <a:r>
              <a:rPr b="0" lang="en-US" sz="2400" spc="-1" strike="noStrike">
                <a:solidFill>
                  <a:srgbClr val="2c3e50"/>
                </a:solidFill>
                <a:latin typeface="Source Sans Pro Semibold"/>
                <a:ea typeface="DejaVu Sans"/>
              </a:rPr>
              <a:t>The returns, at present, are questionable</a:t>
            </a:r>
            <a:endParaRPr b="0" lang="en-US" sz="2400" spc="-1" strike="noStrike">
              <a:latin typeface="Arial"/>
            </a:endParaRPr>
          </a:p>
          <a:p>
            <a:pPr lvl="4" marL="1080000" indent="-216000">
              <a:lnSpc>
                <a:spcPct val="100000"/>
              </a:lnSpc>
              <a:spcAft>
                <a:spcPts val="105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2c3e50"/>
                </a:solidFill>
                <a:latin typeface="Source Sans Pro Semibold"/>
                <a:ea typeface="DejaVu Sans"/>
              </a:rPr>
              <a:t>Noisy/blurry image quality</a:t>
            </a:r>
            <a:endParaRPr b="0" lang="en-US" sz="2400" spc="-1" strike="noStrike">
              <a:latin typeface="Arial"/>
            </a:endParaRPr>
          </a:p>
          <a:p>
            <a:pPr lvl="4" marL="1080000" indent="-216000">
              <a:lnSpc>
                <a:spcPct val="100000"/>
              </a:lnSpc>
              <a:spcAft>
                <a:spcPts val="105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2c3e50"/>
                </a:solidFill>
                <a:latin typeface="Source Sans Pro Semibold"/>
                <a:ea typeface="DejaVu Sans"/>
              </a:rPr>
              <a:t>More compromises in non-PT apps</a:t>
            </a:r>
            <a:endParaRPr b="0" lang="en-US" sz="2400" spc="-1" strike="noStrike">
              <a:latin typeface="Arial"/>
            </a:endParaRPr>
          </a:p>
          <a:p>
            <a:pPr lvl="4" marL="1080000" indent="-216000">
              <a:lnSpc>
                <a:spcPct val="100000"/>
              </a:lnSpc>
              <a:spcAft>
                <a:spcPts val="105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2c3e50"/>
                </a:solidFill>
                <a:latin typeface="Source Sans Pro Semibold"/>
                <a:ea typeface="DejaVu Sans"/>
              </a:rPr>
              <a:t>Stagnation due to lack of adoption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057"/>
              </a:spcAft>
              <a:buNone/>
            </a:pP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PlaceHolder 1"/>
          <p:cNvSpPr>
            <a:spLocks noGrp="1"/>
          </p:cNvSpPr>
          <p:nvPr>
            <p:ph type="title"/>
          </p:nvPr>
        </p:nvSpPr>
        <p:spPr>
          <a:xfrm>
            <a:off x="360000" y="225720"/>
            <a:ext cx="9353160" cy="712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700" spc="-1" strike="noStrike">
                <a:solidFill>
                  <a:srgbClr val="ffffff"/>
                </a:solidFill>
                <a:latin typeface="Source Sans Pro Black"/>
              </a:rPr>
              <a:t>References</a:t>
            </a:r>
            <a:endParaRPr b="0" lang="en-US" sz="2700" spc="-1" strike="noStrike">
              <a:latin typeface="Arial"/>
            </a:endParaRPr>
          </a:p>
        </p:txBody>
      </p:sp>
      <p:sp>
        <p:nvSpPr>
          <p:cNvPr id="414" name="PlaceHolder 2"/>
          <p:cNvSpPr>
            <a:spLocks noGrp="1"/>
          </p:cNvSpPr>
          <p:nvPr>
            <p:ph/>
          </p:nvPr>
        </p:nvSpPr>
        <p:spPr>
          <a:xfrm>
            <a:off x="360000" y="1485000"/>
            <a:ext cx="9353160" cy="3773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4000"/>
          </a:bodyPr>
          <a:p>
            <a:pPr marL="419040" indent="-3142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Font typeface="OpenSymbol"/>
              <a:buAutoNum type="arabicParenR"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en-US" sz="1200" spc="-1" strike="noStrike" u="sng">
                <a:solidFill>
                  <a:srgbClr val="0000ff"/>
                </a:solidFill>
                <a:uFillTx/>
                <a:latin typeface="Arial"/>
                <a:hlinkClick r:id="rId1"/>
              </a:rPr>
              <a:t>https://www.dosdays.co.uk/topics/1996.php</a:t>
            </a:r>
            <a:endParaRPr b="0" lang="en-US" sz="1200" spc="-1" strike="noStrike">
              <a:latin typeface="Arial"/>
            </a:endParaRPr>
          </a:p>
          <a:p>
            <a:pPr marL="419040" indent="-3142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Font typeface="OpenSymbol"/>
              <a:buAutoNum type="arabicParenR"/>
            </a:pPr>
            <a:r>
              <a:rPr b="0" lang="en-US" sz="1200" spc="-1" strike="noStrike">
                <a:solidFill>
                  <a:srgbClr val="0000ff"/>
                </a:solidFill>
                <a:latin typeface="Arial"/>
                <a:ea typeface="Microsoft YaHei"/>
              </a:rPr>
              <a:t>Graphics Programming Black Book by Michael Abrash</a:t>
            </a:r>
            <a:endParaRPr b="0" lang="en-US" sz="1200" spc="-1" strike="noStrike">
              <a:latin typeface="Arial"/>
            </a:endParaRPr>
          </a:p>
          <a:p>
            <a:pPr marL="419040" indent="-3142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Font typeface="OpenSymbol"/>
              <a:buAutoNum type="arabicParenR"/>
            </a:pPr>
            <a:r>
              <a:rPr b="0" lang="en-US" sz="1200" spc="-1" strike="noStrike" u="sng">
                <a:solidFill>
                  <a:srgbClr val="0000ff"/>
                </a:solidFill>
                <a:uFillTx/>
                <a:latin typeface="Arial"/>
                <a:ea typeface="Microsoft YaHei"/>
                <a:hlinkClick r:id="rId2"/>
              </a:rPr>
              <a:t>https://www.youtube.com/watch?v=5r53B32YOdQ</a:t>
            </a:r>
            <a:endParaRPr b="0" lang="en-US" sz="1200" spc="-1" strike="noStrike">
              <a:latin typeface="Arial"/>
            </a:endParaRPr>
          </a:p>
          <a:p>
            <a:pPr marL="419040" indent="-3142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Font typeface="OpenSymbol"/>
              <a:buAutoNum type="arabicParenR"/>
            </a:pPr>
            <a:r>
              <a:rPr b="0" lang="en-US" sz="1200" spc="-1" strike="noStrike" u="sng">
                <a:solidFill>
                  <a:srgbClr val="0000ff"/>
                </a:solidFill>
                <a:uFillTx/>
                <a:latin typeface="Arial"/>
                <a:ea typeface="Microsoft YaHei"/>
              </a:rPr>
              <a:t>https://www.youtube.com/watch?v=gP_hsq5vIvc</a:t>
            </a:r>
            <a:endParaRPr b="0" lang="en-US" sz="1200" spc="-1" strike="noStrike">
              <a:latin typeface="Arial"/>
            </a:endParaRPr>
          </a:p>
          <a:p>
            <a:pPr marL="419040" indent="-3142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Font typeface="OpenSymbol"/>
              <a:buAutoNum type="arabicParenR"/>
            </a:pPr>
            <a:r>
              <a:rPr b="0" lang="en-US" sz="1200" spc="-1" strike="noStrike" u="sng">
                <a:solidFill>
                  <a:srgbClr val="0000ff"/>
                </a:solidFill>
                <a:uFillTx/>
                <a:latin typeface="Arial"/>
                <a:ea typeface="Microsoft YaHei"/>
                <a:hlinkClick r:id="rId3"/>
              </a:rPr>
              <a:t>https://www.gamestar.de/artikel/das-voodoo-zeitalter-wie-3dfx-die-welt-der-pc-grafik-veraenderte,1951475.html</a:t>
            </a:r>
            <a:endParaRPr b="0" lang="en-US" sz="1200" spc="-1" strike="noStrike">
              <a:latin typeface="Arial"/>
            </a:endParaRPr>
          </a:p>
          <a:p>
            <a:pPr marL="419040" indent="-3142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Font typeface="OpenSymbol"/>
              <a:buAutoNum type="arabicParenR"/>
            </a:pPr>
            <a:r>
              <a:rPr b="0" lang="en-US" sz="1200" spc="-1" strike="noStrike" u="sng">
                <a:solidFill>
                  <a:srgbClr val="0000ff"/>
                </a:solidFill>
                <a:uFillTx/>
                <a:latin typeface="Arial"/>
                <a:ea typeface="Microsoft YaHei"/>
                <a:hlinkClick r:id="rId4"/>
              </a:rPr>
              <a:t>https://www.tomshardware.com/reviews/real-thing,45.html</a:t>
            </a:r>
            <a:endParaRPr b="0" lang="en-US" sz="1200" spc="-1" strike="noStrike">
              <a:latin typeface="Arial"/>
            </a:endParaRPr>
          </a:p>
          <a:p>
            <a:pPr marL="419040" indent="-3142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Font typeface="OpenSymbol"/>
              <a:buAutoNum type="arabicParenR"/>
            </a:pPr>
            <a:r>
              <a:rPr b="0" lang="en-US" sz="1200" spc="-1" strike="noStrike" u="sng">
                <a:solidFill>
                  <a:srgbClr val="0000ff"/>
                </a:solidFill>
                <a:uFillTx/>
                <a:latin typeface="Arial"/>
                <a:ea typeface="Microsoft YaHei"/>
                <a:hlinkClick r:id="rId5"/>
              </a:rPr>
              <a:t>https://developer.download.nvidia.com/assets/gamedev/docs/Microsoft_DirectX_7.PDF</a:t>
            </a:r>
            <a:endParaRPr b="0" lang="en-US" sz="1200" spc="-1" strike="noStrike">
              <a:latin typeface="Arial"/>
            </a:endParaRPr>
          </a:p>
          <a:p>
            <a:pPr marL="419040" indent="-3142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Font typeface="OpenSymbol"/>
              <a:buAutoNum type="arabicParenR"/>
            </a:pPr>
            <a:r>
              <a:rPr b="0" lang="en-US" sz="1200" spc="-1" strike="noStrike" u="sng">
                <a:solidFill>
                  <a:srgbClr val="0000ff"/>
                </a:solidFill>
                <a:uFillTx/>
                <a:latin typeface="Arial"/>
                <a:ea typeface="Microsoft YaHei"/>
                <a:hlinkClick r:id="rId6"/>
              </a:rPr>
              <a:t>https://www.pcgamingwiki.com</a:t>
            </a:r>
            <a:endParaRPr b="0" lang="en-US" sz="1200" spc="-1" strike="noStrike">
              <a:latin typeface="Arial"/>
            </a:endParaRPr>
          </a:p>
          <a:p>
            <a:pPr marL="419040" indent="-3142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Font typeface="OpenSymbol"/>
              <a:buAutoNum type="arabicParenR"/>
            </a:pPr>
            <a:r>
              <a:rPr b="0" lang="en-US" sz="1200" spc="-1" strike="noStrike" u="sng">
                <a:solidFill>
                  <a:srgbClr val="0000ff"/>
                </a:solidFill>
                <a:uFillTx/>
                <a:latin typeface="Arial"/>
                <a:ea typeface="Microsoft YaHei"/>
                <a:hlinkClick r:id="rId7"/>
              </a:rPr>
              <a:t>https://www.khronos.org/opengl/wiki/History_of_Programmability</a:t>
            </a:r>
            <a:endParaRPr b="0" lang="en-US" sz="1200" spc="-1" strike="noStrike">
              <a:latin typeface="Arial"/>
            </a:endParaRPr>
          </a:p>
          <a:p>
            <a:pPr marL="419040" indent="-3142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Font typeface="OpenSymbol"/>
              <a:buAutoNum type="arabicParenR"/>
            </a:pPr>
            <a:r>
              <a:rPr b="0" lang="en-US" sz="1200" spc="-1" strike="noStrike" u="sng">
                <a:solidFill>
                  <a:srgbClr val="0000ff"/>
                </a:solidFill>
                <a:uFillTx/>
                <a:latin typeface="Arial"/>
                <a:ea typeface="Microsoft YaHei"/>
              </a:rPr>
              <a:t>https://www.pny.com/file%20library/company/support/product%20brochures/geforce%20graphics/user%20guides%20and%20tutorials/microsoftdirectx_v1.pdf</a:t>
            </a:r>
            <a:endParaRPr b="0" lang="en-US" sz="1200" spc="-1" strike="noStrike">
              <a:latin typeface="Arial"/>
            </a:endParaRPr>
          </a:p>
          <a:p>
            <a:pPr marL="419040">
              <a:lnSpc>
                <a:spcPct val="100000"/>
              </a:lnSpc>
              <a:spcBef>
                <a:spcPts val="1417"/>
              </a:spcBef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ff"/>
                </a:solidFill>
                <a:latin typeface="Arial"/>
                <a:ea typeface="Microsoft YaHei"/>
              </a:rPr>
              <a:t> </a:t>
            </a:r>
            <a:endParaRPr b="0" lang="en-US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PlaceHolder 1"/>
          <p:cNvSpPr>
            <a:spLocks noGrp="1"/>
          </p:cNvSpPr>
          <p:nvPr>
            <p:ph type="title"/>
          </p:nvPr>
        </p:nvSpPr>
        <p:spPr>
          <a:xfrm>
            <a:off x="360000" y="225720"/>
            <a:ext cx="9353160" cy="712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700" spc="-1" strike="noStrike">
                <a:solidFill>
                  <a:srgbClr val="ffffff"/>
                </a:solidFill>
                <a:latin typeface="Source Sans Pro Black"/>
              </a:rPr>
              <a:t>Q&amp;A</a:t>
            </a:r>
            <a:endParaRPr b="0" lang="en-US" sz="2700" spc="-1" strike="noStrike">
              <a:latin typeface="Arial"/>
            </a:endParaRPr>
          </a:p>
        </p:txBody>
      </p:sp>
      <p:sp>
        <p:nvSpPr>
          <p:cNvPr id="416" name="PlaceHolder 2"/>
          <p:cNvSpPr>
            <a:spLocks noGrp="1"/>
          </p:cNvSpPr>
          <p:nvPr>
            <p:ph/>
          </p:nvPr>
        </p:nvSpPr>
        <p:spPr>
          <a:xfrm>
            <a:off x="360000" y="1485000"/>
            <a:ext cx="9353160" cy="571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Aft>
                <a:spcPts val="1057"/>
              </a:spcAft>
              <a:buClr>
                <a:srgbClr val="2c3e50"/>
              </a:buClr>
              <a:buSzPct val="45000"/>
              <a:buFont typeface="Wingdings" charset="2"/>
              <a:buChar char=""/>
            </a:pPr>
            <a:r>
              <a:rPr b="1" lang="en-US" sz="2400" spc="-1" strike="noStrike">
                <a:solidFill>
                  <a:srgbClr val="2c3e50"/>
                </a:solidFill>
                <a:latin typeface="Source Sans Pro Semibold"/>
              </a:rPr>
              <a:t>Question time!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417" name="" descr=""/>
          <p:cNvPicPr/>
          <p:nvPr/>
        </p:nvPicPr>
        <p:blipFill>
          <a:blip r:embed="rId1"/>
          <a:stretch/>
        </p:blipFill>
        <p:spPr>
          <a:xfrm>
            <a:off x="1143000" y="2971800"/>
            <a:ext cx="1713600" cy="1713600"/>
          </a:xfrm>
          <a:prstGeom prst="rect">
            <a:avLst/>
          </a:prstGeom>
          <a:ln w="0">
            <a:noFill/>
          </a:ln>
        </p:spPr>
      </p:pic>
      <p:sp>
        <p:nvSpPr>
          <p:cNvPr id="418" name=""/>
          <p:cNvSpPr/>
          <p:nvPr/>
        </p:nvSpPr>
        <p:spPr>
          <a:xfrm>
            <a:off x="3886200" y="4783320"/>
            <a:ext cx="2056680" cy="24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Aft>
                <a:spcPts val="1057"/>
              </a:spcAft>
              <a:buNone/>
            </a:pPr>
            <a:r>
              <a:rPr b="1" lang="en-US" sz="1050" spc="-1" strike="noStrike">
                <a:solidFill>
                  <a:srgbClr val="2c3e50"/>
                </a:solidFill>
                <a:latin typeface="Source Sans Pro Semibold"/>
                <a:ea typeface="DejaVu Sans"/>
              </a:rPr>
              <a:t>@nickdrisc0ll.bsky.social</a:t>
            </a:r>
            <a:endParaRPr b="0" lang="en-US" sz="1050" spc="-1" strike="noStrike">
              <a:latin typeface="Arial"/>
            </a:endParaRPr>
          </a:p>
        </p:txBody>
      </p:sp>
      <p:sp>
        <p:nvSpPr>
          <p:cNvPr id="419" name=""/>
          <p:cNvSpPr/>
          <p:nvPr/>
        </p:nvSpPr>
        <p:spPr>
          <a:xfrm>
            <a:off x="685800" y="4775760"/>
            <a:ext cx="2936880" cy="252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Aft>
                <a:spcPts val="1057"/>
              </a:spcAft>
              <a:buNone/>
            </a:pPr>
            <a:r>
              <a:rPr b="1" lang="en-US" sz="1100" spc="-1" strike="noStrike">
                <a:solidFill>
                  <a:srgbClr val="2c3e50"/>
                </a:solidFill>
                <a:latin typeface="Source Sans Pro Semibold"/>
                <a:ea typeface="DejaVu Sans"/>
              </a:rPr>
              <a:t>Blog: https://nickdriscoll.github.io/</a:t>
            </a:r>
            <a:endParaRPr b="0" lang="en-US" sz="1100" spc="-1" strike="noStrike">
              <a:latin typeface="Arial"/>
            </a:endParaRPr>
          </a:p>
        </p:txBody>
      </p:sp>
      <p:pic>
        <p:nvPicPr>
          <p:cNvPr id="420" name="" descr=""/>
          <p:cNvPicPr/>
          <p:nvPr/>
        </p:nvPicPr>
        <p:blipFill>
          <a:blip r:embed="rId2"/>
          <a:stretch/>
        </p:blipFill>
        <p:spPr>
          <a:xfrm>
            <a:off x="4114800" y="2988360"/>
            <a:ext cx="1599480" cy="1582920"/>
          </a:xfrm>
          <a:prstGeom prst="rect">
            <a:avLst/>
          </a:prstGeom>
          <a:ln w="0">
            <a:noFill/>
          </a:ln>
        </p:spPr>
      </p:pic>
      <p:pic>
        <p:nvPicPr>
          <p:cNvPr id="421" name="" descr=""/>
          <p:cNvPicPr/>
          <p:nvPr/>
        </p:nvPicPr>
        <p:blipFill>
          <a:blip r:embed="rId3"/>
          <a:stretch/>
        </p:blipFill>
        <p:spPr>
          <a:xfrm>
            <a:off x="4456080" y="2170080"/>
            <a:ext cx="801000" cy="801000"/>
          </a:xfrm>
          <a:prstGeom prst="rect">
            <a:avLst/>
          </a:prstGeom>
          <a:ln w="0">
            <a:noFill/>
          </a:ln>
        </p:spPr>
      </p:pic>
      <p:pic>
        <p:nvPicPr>
          <p:cNvPr id="422" name="" descr=""/>
          <p:cNvPicPr/>
          <p:nvPr/>
        </p:nvPicPr>
        <p:blipFill>
          <a:blip r:embed="rId4"/>
          <a:stretch/>
        </p:blipFill>
        <p:spPr>
          <a:xfrm>
            <a:off x="1600200" y="2057400"/>
            <a:ext cx="913680" cy="913680"/>
          </a:xfrm>
          <a:prstGeom prst="rect">
            <a:avLst/>
          </a:prstGeom>
          <a:ln w="0">
            <a:noFill/>
          </a:ln>
        </p:spPr>
      </p:pic>
      <p:pic>
        <p:nvPicPr>
          <p:cNvPr id="423" name="" descr=""/>
          <p:cNvPicPr/>
          <p:nvPr/>
        </p:nvPicPr>
        <p:blipFill>
          <a:blip r:embed="rId5"/>
          <a:stretch/>
        </p:blipFill>
        <p:spPr>
          <a:xfrm>
            <a:off x="7266960" y="2009160"/>
            <a:ext cx="1190520" cy="1190520"/>
          </a:xfrm>
          <a:prstGeom prst="rect">
            <a:avLst/>
          </a:prstGeom>
          <a:ln w="0">
            <a:noFill/>
          </a:ln>
        </p:spPr>
      </p:pic>
      <p:sp>
        <p:nvSpPr>
          <p:cNvPr id="424" name=""/>
          <p:cNvSpPr/>
          <p:nvPr/>
        </p:nvSpPr>
        <p:spPr>
          <a:xfrm>
            <a:off x="6629400" y="4783320"/>
            <a:ext cx="2285280" cy="24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Aft>
                <a:spcPts val="1057"/>
              </a:spcAft>
              <a:buNone/>
            </a:pPr>
            <a:r>
              <a:rPr b="1" lang="en-US" sz="1050" spc="-1" strike="noStrike">
                <a:solidFill>
                  <a:srgbClr val="2c3e50"/>
                </a:solidFill>
                <a:latin typeface="Source Sans Pro Semibold"/>
                <a:ea typeface="DejaVu Sans"/>
              </a:rPr>
              <a:t>youtube.com/Nickmav1337</a:t>
            </a:r>
            <a:endParaRPr b="0" lang="en-US" sz="1050" spc="-1" strike="noStrike">
              <a:latin typeface="Arial"/>
            </a:endParaRPr>
          </a:p>
        </p:txBody>
      </p:sp>
      <p:pic>
        <p:nvPicPr>
          <p:cNvPr id="425" name="" descr=""/>
          <p:cNvPicPr/>
          <p:nvPr/>
        </p:nvPicPr>
        <p:blipFill>
          <a:blip r:embed="rId6"/>
          <a:stretch/>
        </p:blipFill>
        <p:spPr>
          <a:xfrm>
            <a:off x="7308720" y="3154320"/>
            <a:ext cx="1377360" cy="1416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PlaceHolder 1"/>
          <p:cNvSpPr>
            <a:spLocks noGrp="1"/>
          </p:cNvSpPr>
          <p:nvPr>
            <p:ph type="title"/>
          </p:nvPr>
        </p:nvSpPr>
        <p:spPr>
          <a:xfrm>
            <a:off x="360000" y="225720"/>
            <a:ext cx="9353160" cy="712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700" spc="-1" strike="noStrike">
                <a:solidFill>
                  <a:srgbClr val="ffffff"/>
                </a:solidFill>
                <a:latin typeface="Source Sans Pro Black"/>
              </a:rPr>
              <a:t>Disclaimers</a:t>
            </a:r>
            <a:endParaRPr b="0" lang="en-US" sz="2700" spc="-1" strike="noStrike">
              <a:latin typeface="Arial"/>
            </a:endParaRPr>
          </a:p>
        </p:txBody>
      </p:sp>
      <p:sp>
        <p:nvSpPr>
          <p:cNvPr id="320" name="PlaceHolder 2"/>
          <p:cNvSpPr>
            <a:spLocks noGrp="1"/>
          </p:cNvSpPr>
          <p:nvPr>
            <p:ph/>
          </p:nvPr>
        </p:nvSpPr>
        <p:spPr>
          <a:xfrm>
            <a:off x="360000" y="1485000"/>
            <a:ext cx="9353160" cy="3773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Aft>
                <a:spcPts val="1057"/>
              </a:spcAft>
              <a:buClr>
                <a:srgbClr val="2c3e50"/>
              </a:buClr>
              <a:buSzPct val="45000"/>
              <a:buFont typeface="Wingdings" charset="2"/>
              <a:buChar char=""/>
            </a:pPr>
            <a:r>
              <a:rPr b="1" lang="en-US" sz="2400" spc="-1" strike="noStrike">
                <a:solidFill>
                  <a:srgbClr val="2c3e50"/>
                </a:solidFill>
                <a:latin typeface="Source Sans Pro Semibold"/>
              </a:rPr>
              <a:t>We will be focused on PC, with some references to contemporary consoles</a:t>
            </a:r>
            <a:endParaRPr b="0" lang="en-US" sz="24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Aft>
                <a:spcPts val="1057"/>
              </a:spcAft>
              <a:buClr>
                <a:srgbClr val="2c3e50"/>
              </a:buClr>
              <a:buSzPct val="45000"/>
              <a:buFont typeface="Wingdings" charset="2"/>
              <a:buChar char=""/>
            </a:pPr>
            <a:r>
              <a:rPr b="1" lang="en-US" sz="2400" spc="-1" strike="noStrike">
                <a:solidFill>
                  <a:srgbClr val="2c3e50"/>
                </a:solidFill>
                <a:latin typeface="Source Sans Pro Semibold"/>
              </a:rPr>
              <a:t>We won’t be covering the development of mobile graphics chips as found in smartphones, tablets, Nintendo Switch, etc.</a:t>
            </a:r>
            <a:endParaRPr b="0" lang="en-US" sz="24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Aft>
                <a:spcPts val="1057"/>
              </a:spcAft>
              <a:buClr>
                <a:srgbClr val="2c3e50"/>
              </a:buClr>
              <a:buSzPct val="45000"/>
              <a:buFont typeface="Wingdings" charset="2"/>
              <a:buChar char=""/>
            </a:pPr>
            <a:r>
              <a:rPr b="1" lang="en-US" sz="2400" spc="-1" strike="noStrike">
                <a:solidFill>
                  <a:srgbClr val="2c3e50"/>
                </a:solidFill>
                <a:latin typeface="Source Sans Pro Semibold"/>
              </a:rPr>
              <a:t>Details have been simplified to protect the innocent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PlaceHolder 1"/>
          <p:cNvSpPr>
            <a:spLocks noGrp="1"/>
          </p:cNvSpPr>
          <p:nvPr>
            <p:ph type="title"/>
          </p:nvPr>
        </p:nvSpPr>
        <p:spPr>
          <a:xfrm>
            <a:off x="360000" y="225720"/>
            <a:ext cx="9353160" cy="712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700" spc="-1" strike="noStrike">
                <a:solidFill>
                  <a:srgbClr val="ffffff"/>
                </a:solidFill>
                <a:latin typeface="Source Sans Pro Black"/>
              </a:rPr>
              <a:t>Pre-hardware acceleration (pre-1995)</a:t>
            </a:r>
            <a:endParaRPr b="0" lang="en-US" sz="2700" spc="-1" strike="noStrike">
              <a:latin typeface="Arial"/>
            </a:endParaRPr>
          </a:p>
        </p:txBody>
      </p:sp>
      <p:sp>
        <p:nvSpPr>
          <p:cNvPr id="322" name="PlaceHolder 2"/>
          <p:cNvSpPr>
            <a:spLocks noGrp="1"/>
          </p:cNvSpPr>
          <p:nvPr>
            <p:ph/>
          </p:nvPr>
        </p:nvSpPr>
        <p:spPr>
          <a:xfrm>
            <a:off x="360000" y="1485000"/>
            <a:ext cx="9353160" cy="3773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6000"/>
          </a:bodyPr>
          <a:p>
            <a:pPr marL="432000" indent="-324000">
              <a:lnSpc>
                <a:spcPct val="100000"/>
              </a:lnSpc>
              <a:spcAft>
                <a:spcPts val="1057"/>
              </a:spcAft>
              <a:buClr>
                <a:srgbClr val="2c3e50"/>
              </a:buClr>
              <a:buSzPct val="45000"/>
              <a:buFont typeface="Wingdings" charset="2"/>
              <a:buChar char=""/>
            </a:pPr>
            <a:r>
              <a:rPr b="1" lang="en-US" sz="2400" spc="-1" strike="noStrike">
                <a:solidFill>
                  <a:srgbClr val="2c3e50"/>
                </a:solidFill>
                <a:latin typeface="Source Sans Pro Semibold"/>
              </a:rPr>
              <a:t>The earliest 3D games on PC had to make do with CPU-</a:t>
            </a:r>
            <a:r>
              <a:rPr b="1" lang="en-US" sz="2400" spc="-1" strike="noStrike">
                <a:solidFill>
                  <a:srgbClr val="2c3e50"/>
                </a:solidFill>
                <a:latin typeface="Source Sans Pro Semibold"/>
              </a:rPr>
              <a:t>drawn graphics</a:t>
            </a:r>
            <a:endParaRPr b="0" lang="en-US" sz="24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Aft>
                <a:spcPts val="1057"/>
              </a:spcAft>
              <a:buClr>
                <a:srgbClr val="2c3e50"/>
              </a:buClr>
              <a:buSzPct val="45000"/>
              <a:buFont typeface="Wingdings" charset="2"/>
              <a:buChar char=""/>
            </a:pPr>
            <a:r>
              <a:rPr b="1" lang="en-US" sz="2400" spc="-1" strike="noStrike">
                <a:solidFill>
                  <a:srgbClr val="2c3e50"/>
                </a:solidFill>
                <a:latin typeface="Source Sans Pro Semibold"/>
              </a:rPr>
              <a:t>CPU’s are poorly designed for the task of graphics </a:t>
            </a:r>
            <a:r>
              <a:rPr b="1" lang="en-US" sz="2400" spc="-1" strike="noStrike">
                <a:solidFill>
                  <a:srgbClr val="2c3e50"/>
                </a:solidFill>
                <a:latin typeface="Source Sans Pro Semibold"/>
              </a:rPr>
              <a:t>rendering</a:t>
            </a:r>
            <a:endParaRPr b="0" lang="en-US" sz="24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1" lang="en-US" sz="2400" spc="-1" strike="noStrike">
                <a:solidFill>
                  <a:srgbClr val="2c3e50"/>
                </a:solidFill>
                <a:latin typeface="Source Sans Pro Semibold"/>
              </a:rPr>
              <a:t>Elements (vertices, polygons, pixels) must be processed </a:t>
            </a:r>
            <a:r>
              <a:rPr b="1" lang="en-US" sz="2400" spc="-1" strike="noStrike">
                <a:solidFill>
                  <a:srgbClr val="2c3e50"/>
                </a:solidFill>
                <a:latin typeface="Source Sans Pro Semibold"/>
              </a:rPr>
              <a:t>serially</a:t>
            </a:r>
            <a:endParaRPr b="0" lang="en-US" sz="24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1" lang="en-US" sz="2400" spc="-1" strike="noStrike">
                <a:solidFill>
                  <a:srgbClr val="2c3e50"/>
                </a:solidFill>
                <a:latin typeface="Source Sans Pro Semibold"/>
                <a:ea typeface="Microsoft YaHei"/>
              </a:rPr>
              <a:t>The sheer number of pixels demands a lot from the </a:t>
            </a:r>
            <a:r>
              <a:rPr b="1" lang="en-US" sz="2400" spc="-1" strike="noStrike">
                <a:solidFill>
                  <a:srgbClr val="2c3e50"/>
                </a:solidFill>
                <a:latin typeface="Source Sans Pro Semibold"/>
                <a:ea typeface="Microsoft YaHei"/>
              </a:rPr>
              <a:t>memory controller (320x200 resolution means 64,000 </a:t>
            </a:r>
            <a:r>
              <a:rPr b="1" lang="en-US" sz="2400" spc="-1" strike="noStrike">
                <a:solidFill>
                  <a:srgbClr val="2c3e50"/>
                </a:solidFill>
                <a:latin typeface="Source Sans Pro Semibold"/>
                <a:ea typeface="Microsoft YaHei"/>
              </a:rPr>
              <a:t>pixels need processed) </a:t>
            </a:r>
            <a:endParaRPr b="0" lang="en-US" sz="24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  <a:tabLst>
                <a:tab algn="l" pos="0"/>
              </a:tabLst>
            </a:pPr>
            <a:r>
              <a:rPr b="1" lang="en-US" sz="2400" spc="-1" strike="noStrike">
                <a:solidFill>
                  <a:srgbClr val="2c3e50"/>
                </a:solidFill>
                <a:latin typeface="Source Sans Pro Semibold"/>
                <a:ea typeface="Microsoft YaHei"/>
              </a:rPr>
              <a:t>The CPU still has to run the rest of the game!!!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PlaceHolder 1"/>
          <p:cNvSpPr>
            <a:spLocks noGrp="1"/>
          </p:cNvSpPr>
          <p:nvPr>
            <p:ph type="title"/>
          </p:nvPr>
        </p:nvSpPr>
        <p:spPr>
          <a:xfrm>
            <a:off x="360000" y="225720"/>
            <a:ext cx="9353160" cy="712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700" spc="-1" strike="noStrike">
                <a:solidFill>
                  <a:srgbClr val="ffffff"/>
                </a:solidFill>
                <a:latin typeface="Source Sans Pro Black"/>
              </a:rPr>
              <a:t>Pre-hardware acceleration ( Quake 1996 example)</a:t>
            </a:r>
            <a:endParaRPr b="0" lang="en-US" sz="2700" spc="-1" strike="noStrike">
              <a:latin typeface="Arial"/>
            </a:endParaRPr>
          </a:p>
        </p:txBody>
      </p:sp>
      <p:sp>
        <p:nvSpPr>
          <p:cNvPr id="324" name="PlaceHolder 13"/>
          <p:cNvSpPr/>
          <p:nvPr/>
        </p:nvSpPr>
        <p:spPr>
          <a:xfrm>
            <a:off x="360360" y="1485360"/>
            <a:ext cx="9353160" cy="377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5" name="PlaceHolder 5"/>
          <p:cNvSpPr/>
          <p:nvPr/>
        </p:nvSpPr>
        <p:spPr>
          <a:xfrm>
            <a:off x="360360" y="1485360"/>
            <a:ext cx="9353160" cy="377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 fontScale="97000"/>
          </a:bodyPr>
          <a:p>
            <a:pPr marL="432000" indent="-324000">
              <a:lnSpc>
                <a:spcPct val="100000"/>
              </a:lnSpc>
              <a:spcBef>
                <a:spcPts val="1134"/>
              </a:spcBef>
              <a:buClr>
                <a:srgbClr val="2c3e50"/>
              </a:buClr>
              <a:buSzPct val="45000"/>
              <a:buFont typeface="Wingdings" charset="2"/>
              <a:buChar char=""/>
            </a:pPr>
            <a:r>
              <a:rPr b="1" lang="en-US" sz="2400" spc="-1" strike="noStrike">
                <a:solidFill>
                  <a:srgbClr val="2c3e50"/>
                </a:solidFill>
                <a:latin typeface="Source Sans Pro Semibold"/>
                <a:ea typeface="DejaVu Sans"/>
              </a:rPr>
              <a:t>Benchmarking with Pentium 200 </a:t>
            </a:r>
            <a:endParaRPr b="0" lang="en-US" sz="24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1" lang="en-US" sz="2400" spc="-1" strike="noStrike">
                <a:solidFill>
                  <a:srgbClr val="2c3e50"/>
                </a:solidFill>
                <a:latin typeface="Source Sans Pro Semibold"/>
                <a:ea typeface="DejaVu Sans"/>
              </a:rPr>
              <a:t>Released 12 days before Quake, allegedly very expensive/rare</a:t>
            </a:r>
            <a:endParaRPr b="0" lang="en-US" sz="24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134"/>
              </a:spcBef>
              <a:buClr>
                <a:srgbClr val="2c3e50"/>
              </a:buClr>
              <a:buSzPct val="45000"/>
              <a:buFont typeface="Wingdings" charset="2"/>
              <a:buChar char=""/>
            </a:pPr>
            <a:r>
              <a:rPr b="1" lang="en-US" sz="2400" spc="-1" strike="noStrike">
                <a:solidFill>
                  <a:srgbClr val="2c3e50"/>
                </a:solidFill>
                <a:latin typeface="Source Sans Pro Semibold"/>
                <a:ea typeface="DejaVu Sans"/>
              </a:rPr>
              <a:t>320x200 → 46.5 FPS</a:t>
            </a:r>
            <a:endParaRPr b="0" lang="en-US" sz="24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134"/>
              </a:spcBef>
              <a:buClr>
                <a:srgbClr val="2c3e50"/>
              </a:buClr>
              <a:buSzPct val="45000"/>
              <a:buFont typeface="Wingdings" charset="2"/>
              <a:buChar char=""/>
            </a:pPr>
            <a:r>
              <a:rPr b="1" lang="en-US" sz="2400" spc="-1" strike="noStrike">
                <a:solidFill>
                  <a:srgbClr val="2c3e50"/>
                </a:solidFill>
                <a:latin typeface="Source Sans Pro Semibold"/>
                <a:ea typeface="DejaVu Sans"/>
              </a:rPr>
              <a:t>640x480 → 17 FPS</a:t>
            </a:r>
            <a:endParaRPr b="0" lang="en-US" sz="24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134"/>
              </a:spcBef>
              <a:buClr>
                <a:srgbClr val="2c3e50"/>
              </a:buClr>
              <a:buSzPct val="45000"/>
              <a:buFont typeface="Wingdings" charset="2"/>
              <a:buChar char=""/>
            </a:pPr>
            <a:r>
              <a:rPr b="1" lang="en-US" sz="2400" spc="-1" strike="noStrike">
                <a:solidFill>
                  <a:srgbClr val="2c3e50"/>
                </a:solidFill>
                <a:latin typeface="Source Sans Pro Semibold"/>
                <a:ea typeface="DejaVu Sans"/>
              </a:rPr>
              <a:t>This is with Quake using</a:t>
            </a:r>
            <a:br>
              <a:rPr sz="2400"/>
            </a:br>
            <a:r>
              <a:rPr b="1" lang="en-US" sz="2400" spc="-1" strike="noStrike">
                <a:solidFill>
                  <a:srgbClr val="2c3e50"/>
                </a:solidFill>
                <a:latin typeface="Source Sans Pro Semibold"/>
                <a:ea typeface="DejaVu Sans"/>
              </a:rPr>
              <a:t>every trick in the book!</a:t>
            </a:r>
            <a:endParaRPr b="0" lang="en-US" sz="24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Aft>
                <a:spcPts val="1057"/>
              </a:spcAft>
              <a:buClr>
                <a:srgbClr val="2c3e50"/>
              </a:buClr>
              <a:buSzPct val="45000"/>
              <a:buFont typeface="Wingdings" charset="2"/>
              <a:buChar char=""/>
            </a:pPr>
            <a:r>
              <a:rPr b="1" lang="en-US" sz="2400" spc="-1" strike="noStrike">
                <a:solidFill>
                  <a:srgbClr val="2c3e50"/>
                </a:solidFill>
                <a:latin typeface="Source Sans Pro Semibold"/>
                <a:ea typeface="DejaVu Sans"/>
              </a:rPr>
              <a:t>It quickly became obvious that hardware</a:t>
            </a:r>
            <a:br>
              <a:rPr sz="2400"/>
            </a:br>
            <a:r>
              <a:rPr b="1" lang="en-US" sz="2400" spc="-1" strike="noStrike">
                <a:solidFill>
                  <a:srgbClr val="2c3e50"/>
                </a:solidFill>
                <a:latin typeface="Source Sans Pro Semibold"/>
                <a:ea typeface="DejaVu Sans"/>
              </a:rPr>
              <a:t>acceleration would be required...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326" name="" descr=""/>
          <p:cNvPicPr/>
          <p:nvPr/>
        </p:nvPicPr>
        <p:blipFill>
          <a:blip r:embed="rId1"/>
          <a:stretch/>
        </p:blipFill>
        <p:spPr>
          <a:xfrm>
            <a:off x="6349320" y="2514600"/>
            <a:ext cx="3670920" cy="20624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PlaceHolder 1"/>
          <p:cNvSpPr>
            <a:spLocks noGrp="1"/>
          </p:cNvSpPr>
          <p:nvPr>
            <p:ph type="title"/>
          </p:nvPr>
        </p:nvSpPr>
        <p:spPr>
          <a:xfrm>
            <a:off x="360000" y="225720"/>
            <a:ext cx="9353160" cy="712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700" spc="-1" strike="noStrike">
                <a:solidFill>
                  <a:srgbClr val="ffffff"/>
                </a:solidFill>
                <a:latin typeface="Source Sans Pro Black"/>
              </a:rPr>
              <a:t>Brief 3D primer: what exactly are we hardware accelerating?</a:t>
            </a:r>
            <a:endParaRPr b="0" lang="en-US" sz="2700" spc="-1" strike="noStrike">
              <a:latin typeface="Arial"/>
            </a:endParaRPr>
          </a:p>
        </p:txBody>
      </p:sp>
      <p:sp>
        <p:nvSpPr>
          <p:cNvPr id="328" name="PlaceHolder 11"/>
          <p:cNvSpPr/>
          <p:nvPr/>
        </p:nvSpPr>
        <p:spPr>
          <a:xfrm>
            <a:off x="360360" y="1485360"/>
            <a:ext cx="9353160" cy="377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 fontScale="58000"/>
          </a:bodyPr>
          <a:p>
            <a:pPr marL="302400" indent="-226800">
              <a:lnSpc>
                <a:spcPct val="100000"/>
              </a:lnSpc>
              <a:spcBef>
                <a:spcPts val="1134"/>
              </a:spcBef>
              <a:buClr>
                <a:srgbClr val="2c3e50"/>
              </a:buClr>
              <a:buSzPct val="45000"/>
              <a:buFont typeface="Wingdings" charset="2"/>
              <a:buChar char=""/>
            </a:pPr>
            <a:r>
              <a:rPr b="1" lang="en-US" sz="2400" spc="-1" strike="noStrike">
                <a:solidFill>
                  <a:srgbClr val="2c3e50"/>
                </a:solidFill>
                <a:latin typeface="Source Sans Pro Semibold"/>
                <a:ea typeface="DejaVu Sans"/>
              </a:rPr>
              <a:t>CPU graphics: the programmer chooses scene representation/drawing algorithms as they see fit</a:t>
            </a:r>
            <a:endParaRPr b="0" lang="en-US" sz="2400" spc="-1" strike="noStrike">
              <a:latin typeface="Arial"/>
            </a:endParaRPr>
          </a:p>
          <a:p>
            <a:pPr marL="302400" indent="-226800">
              <a:lnSpc>
                <a:spcPct val="100000"/>
              </a:lnSpc>
              <a:spcBef>
                <a:spcPts val="1134"/>
              </a:spcBef>
              <a:buClr>
                <a:srgbClr val="2c3e50"/>
              </a:buClr>
              <a:buSzPct val="45000"/>
              <a:buFont typeface="Wingdings" charset="2"/>
              <a:buChar char=""/>
            </a:pPr>
            <a:r>
              <a:rPr b="1" lang="en-US" sz="2400" spc="-1" strike="noStrike">
                <a:solidFill>
                  <a:srgbClr val="2c3e50"/>
                </a:solidFill>
                <a:latin typeface="Source Sans Pro Semibold"/>
                <a:ea typeface="DejaVu Sans"/>
              </a:rPr>
              <a:t>In order to design specialized graphics coprocessors, we need a standard drawing algorithm that can be implemented in hardware</a:t>
            </a:r>
            <a:endParaRPr b="0" lang="en-US" sz="2400" spc="-1" strike="noStrike">
              <a:latin typeface="Arial"/>
            </a:endParaRPr>
          </a:p>
          <a:p>
            <a:pPr marL="302400" indent="-226800">
              <a:lnSpc>
                <a:spcPct val="100000"/>
              </a:lnSpc>
              <a:spcBef>
                <a:spcPts val="1134"/>
              </a:spcBef>
              <a:buClr>
                <a:srgbClr val="2c3e50"/>
              </a:buClr>
              <a:buSzPct val="45000"/>
              <a:buFont typeface="Wingdings" charset="2"/>
              <a:buChar char=""/>
            </a:pPr>
            <a:r>
              <a:rPr b="1" lang="en-US" sz="2400" spc="-1" strike="noStrike">
                <a:solidFill>
                  <a:srgbClr val="2c3e50"/>
                </a:solidFill>
                <a:latin typeface="Source Sans Pro Semibold"/>
                <a:ea typeface="DejaVu Sans"/>
              </a:rPr>
              <a:t>Scene representation</a:t>
            </a:r>
            <a:endParaRPr b="0" lang="en-US" sz="2400" spc="-1" strike="noStrike">
              <a:latin typeface="Arial"/>
            </a:endParaRPr>
          </a:p>
          <a:p>
            <a:pPr lvl="1" marL="604800" indent="-2268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1" lang="en-US" sz="2400" spc="-1" strike="noStrike">
                <a:solidFill>
                  <a:srgbClr val="2c3e50"/>
                </a:solidFill>
                <a:latin typeface="Source Sans Pro Semibold"/>
                <a:ea typeface="DejaVu Sans"/>
              </a:rPr>
              <a:t>Objects are represented by a list of triangles in 3D space</a:t>
            </a:r>
            <a:endParaRPr b="0" lang="en-US" sz="2400" spc="-1" strike="noStrike">
              <a:latin typeface="Arial"/>
            </a:endParaRPr>
          </a:p>
          <a:p>
            <a:pPr lvl="1" marL="604800" indent="-2268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1" lang="en-US" sz="2400" spc="-1" strike="noStrike">
                <a:solidFill>
                  <a:srgbClr val="2c3e50"/>
                </a:solidFill>
                <a:latin typeface="Source Sans Pro Semibold"/>
                <a:ea typeface="DejaVu Sans"/>
              </a:rPr>
              <a:t>Triangle surfaces are detailed using 2D images called textures</a:t>
            </a:r>
            <a:endParaRPr b="0" lang="en-US" sz="2400" spc="-1" strike="noStrike">
              <a:latin typeface="Arial"/>
            </a:endParaRPr>
          </a:p>
          <a:p>
            <a:pPr lvl="1" marL="604800" indent="-2268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1" lang="en-US" sz="2400" spc="-1" strike="noStrike">
                <a:solidFill>
                  <a:srgbClr val="2c3e50"/>
                </a:solidFill>
                <a:latin typeface="Source Sans Pro Semibold"/>
                <a:ea typeface="DejaVu Sans"/>
              </a:rPr>
              <a:t>Lights are represented as either points in the scene or fixed direction vectors (sunlight)</a:t>
            </a:r>
            <a:endParaRPr b="0" lang="en-US" sz="2400" spc="-1" strike="noStrike">
              <a:latin typeface="Arial"/>
            </a:endParaRPr>
          </a:p>
          <a:p>
            <a:pPr marL="302400" indent="-226800">
              <a:lnSpc>
                <a:spcPct val="100000"/>
              </a:lnSpc>
              <a:spcBef>
                <a:spcPts val="1134"/>
              </a:spcBef>
              <a:buClr>
                <a:srgbClr val="2c3e50"/>
              </a:buClr>
              <a:buSzPct val="45000"/>
              <a:buFont typeface="Wingdings" charset="2"/>
              <a:buChar char=""/>
            </a:pPr>
            <a:r>
              <a:rPr b="1" lang="en-US" sz="2400" spc="-1" strike="noStrike">
                <a:solidFill>
                  <a:srgbClr val="2c3e50"/>
                </a:solidFill>
                <a:latin typeface="Source Sans Pro Semibold"/>
                <a:ea typeface="DejaVu Sans"/>
              </a:rPr>
              <a:t>3D pipeline</a:t>
            </a:r>
            <a:endParaRPr b="0" lang="en-US" sz="2400" spc="-1" strike="noStrike">
              <a:latin typeface="Arial"/>
            </a:endParaRPr>
          </a:p>
          <a:p>
            <a:pPr lvl="1" marL="604800" indent="-2268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1" lang="en-US" sz="2400" spc="-1" strike="noStrike">
                <a:solidFill>
                  <a:srgbClr val="2c3e50"/>
                </a:solidFill>
                <a:latin typeface="Source Sans Pro Semibold"/>
                <a:ea typeface="DejaVu Sans"/>
              </a:rPr>
              <a:t>Triangles specified in a coordinate system local to the 3D model called “model-space” are transformed to “screen-space”, the screen’s local coordinate system</a:t>
            </a:r>
            <a:endParaRPr b="0" lang="en-US" sz="2400" spc="-1" strike="noStrike">
              <a:latin typeface="Arial"/>
            </a:endParaRPr>
          </a:p>
          <a:p>
            <a:pPr lvl="1" marL="604800" indent="-2268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1" lang="en-US" sz="2400" spc="-1" strike="noStrike">
                <a:solidFill>
                  <a:srgbClr val="2c3e50"/>
                </a:solidFill>
                <a:latin typeface="Source Sans Pro Semibold"/>
                <a:ea typeface="DejaVu Sans"/>
              </a:rPr>
              <a:t>These screen-space triangles are tested against each screen pixel to determine coverage</a:t>
            </a:r>
            <a:endParaRPr b="0" lang="en-US" sz="2400" spc="-1" strike="noStrike">
              <a:latin typeface="Arial"/>
            </a:endParaRPr>
          </a:p>
          <a:p>
            <a:pPr lvl="1" marL="604800" indent="-2268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1" lang="en-US" sz="2400" spc="-1" strike="noStrike">
                <a:solidFill>
                  <a:srgbClr val="2c3e50"/>
                </a:solidFill>
                <a:latin typeface="Source Sans Pro Semibold"/>
                <a:ea typeface="DejaVu Sans"/>
              </a:rPr>
              <a:t>Texture/lighting data are combined to form each pixel’s color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PlaceHolder 1"/>
          <p:cNvSpPr>
            <a:spLocks noGrp="1"/>
          </p:cNvSpPr>
          <p:nvPr>
            <p:ph type="title"/>
          </p:nvPr>
        </p:nvSpPr>
        <p:spPr>
          <a:xfrm>
            <a:off x="360000" y="225720"/>
            <a:ext cx="9353160" cy="712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700" spc="-1" strike="noStrike">
                <a:solidFill>
                  <a:srgbClr val="ffffff"/>
                </a:solidFill>
                <a:latin typeface="Source Sans Pro Black"/>
              </a:rPr>
              <a:t>Triangle rasterizers (1995-1999)</a:t>
            </a:r>
            <a:endParaRPr b="0" lang="en-US" sz="2700" spc="-1" strike="noStrike">
              <a:latin typeface="Arial"/>
            </a:endParaRPr>
          </a:p>
        </p:txBody>
      </p:sp>
      <p:pic>
        <p:nvPicPr>
          <p:cNvPr id="330" name="" descr=""/>
          <p:cNvPicPr/>
          <p:nvPr/>
        </p:nvPicPr>
        <p:blipFill>
          <a:blip r:embed="rId1"/>
          <a:stretch/>
        </p:blipFill>
        <p:spPr>
          <a:xfrm>
            <a:off x="7437600" y="1828800"/>
            <a:ext cx="2642400" cy="1806840"/>
          </a:xfrm>
          <a:prstGeom prst="rect">
            <a:avLst/>
          </a:prstGeom>
          <a:ln w="10800">
            <a:noFill/>
          </a:ln>
        </p:spPr>
      </p:pic>
      <p:sp>
        <p:nvSpPr>
          <p:cNvPr id="331" name="PlaceHolder 9"/>
          <p:cNvSpPr/>
          <p:nvPr/>
        </p:nvSpPr>
        <p:spPr>
          <a:xfrm>
            <a:off x="355680" y="1407960"/>
            <a:ext cx="9353160" cy="377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 fontScale="84000"/>
          </a:bodyPr>
          <a:p>
            <a:pPr marL="432000" indent="-324000">
              <a:lnSpc>
                <a:spcPct val="100000"/>
              </a:lnSpc>
              <a:spcAft>
                <a:spcPts val="1057"/>
              </a:spcAft>
              <a:buClr>
                <a:srgbClr val="2c3e50"/>
              </a:buClr>
              <a:buSzPct val="45000"/>
              <a:buFont typeface="Wingdings" charset="2"/>
              <a:buChar char=""/>
            </a:pPr>
            <a:r>
              <a:rPr b="1" lang="en-US" sz="2400" spc="-1" strike="noStrike">
                <a:solidFill>
                  <a:srgbClr val="2c3e50"/>
                </a:solidFill>
                <a:latin typeface="Source Sans Pro Semibold"/>
                <a:ea typeface="DejaVu Sans"/>
              </a:rPr>
              <a:t>Of the steps in the pipeline, pixel processing is most expensive</a:t>
            </a:r>
            <a:endParaRPr b="0" lang="en-US" sz="24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Aft>
                <a:spcPts val="850"/>
              </a:spcAft>
              <a:buClr>
                <a:srgbClr val="2c3e50"/>
              </a:buClr>
              <a:buSzPct val="75000"/>
              <a:buFont typeface="Symbol"/>
              <a:buChar char=""/>
            </a:pPr>
            <a:r>
              <a:rPr b="0" lang="en-US" sz="2100" spc="-1" strike="noStrike">
                <a:solidFill>
                  <a:srgbClr val="2c3e50"/>
                </a:solidFill>
                <a:latin typeface="Source Sans Pro"/>
                <a:ea typeface="DejaVu Sans"/>
              </a:rPr>
              <a:t>Large number of screen pixels (many more than vertices)</a:t>
            </a:r>
            <a:endParaRPr b="0" lang="en-US" sz="21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Aft>
                <a:spcPts val="850"/>
              </a:spcAft>
              <a:buClr>
                <a:srgbClr val="2c3e50"/>
              </a:buClr>
              <a:buSzPct val="75000"/>
              <a:buFont typeface="Symbol"/>
              <a:buChar char=""/>
            </a:pPr>
            <a:r>
              <a:rPr b="0" lang="en-US" sz="2100" spc="-1" strike="noStrike">
                <a:solidFill>
                  <a:srgbClr val="2c3e50"/>
                </a:solidFill>
                <a:latin typeface="Source Sans Pro"/>
                <a:ea typeface="DejaVu Sans"/>
              </a:rPr>
              <a:t>Texturing (perspective-correction, filtering, lighting)</a:t>
            </a:r>
            <a:endParaRPr b="0" lang="en-US" sz="21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Aft>
                <a:spcPts val="850"/>
              </a:spcAft>
              <a:buClr>
                <a:srgbClr val="2c3e50"/>
              </a:buClr>
              <a:buSzPct val="75000"/>
              <a:buFont typeface="Symbol"/>
              <a:buChar char=""/>
            </a:pPr>
            <a:r>
              <a:rPr b="0" lang="en-US" sz="2100" spc="-1" strike="noStrike">
                <a:solidFill>
                  <a:srgbClr val="2c3e50"/>
                </a:solidFill>
                <a:latin typeface="Source Sans Pro"/>
                <a:ea typeface="DejaVu Sans"/>
              </a:rPr>
              <a:t>One pixel’s processing is independent of all the others</a:t>
            </a:r>
            <a:endParaRPr b="0" lang="en-US" sz="21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Aft>
                <a:spcPts val="1057"/>
              </a:spcAft>
              <a:buClr>
                <a:srgbClr val="2c3e50"/>
              </a:buClr>
              <a:buSzPct val="45000"/>
              <a:buFont typeface="Wingdings" charset="2"/>
              <a:buChar char=""/>
            </a:pPr>
            <a:r>
              <a:rPr b="1" lang="en-US" sz="2400" spc="-1" strike="noStrike">
                <a:solidFill>
                  <a:srgbClr val="2c3e50"/>
                </a:solidFill>
                <a:latin typeface="Source Sans Pro Semibold"/>
                <a:ea typeface="DejaVu Sans"/>
              </a:rPr>
              <a:t>Enter 3dfx</a:t>
            </a:r>
            <a:endParaRPr b="0" lang="en-US" sz="24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Aft>
                <a:spcPts val="850"/>
              </a:spcAft>
              <a:buClr>
                <a:srgbClr val="2c3e50"/>
              </a:buClr>
              <a:buSzPct val="75000"/>
              <a:buFont typeface="Symbol"/>
              <a:buChar char=""/>
            </a:pPr>
            <a:r>
              <a:rPr b="0" lang="en-US" sz="2100" spc="-1" strike="noStrike">
                <a:solidFill>
                  <a:srgbClr val="2c3e50"/>
                </a:solidFill>
                <a:latin typeface="Source Sans Pro"/>
                <a:ea typeface="DejaVu Sans"/>
              </a:rPr>
              <a:t>Manufacturers of the Voodoo 3D accelerator chipset</a:t>
            </a:r>
            <a:endParaRPr b="0" lang="en-US" sz="21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Aft>
                <a:spcPts val="850"/>
              </a:spcAft>
              <a:buClr>
                <a:srgbClr val="2c3e50"/>
              </a:buClr>
              <a:buSzPct val="75000"/>
              <a:buFont typeface="Symbol"/>
              <a:buChar char=""/>
            </a:pPr>
            <a:r>
              <a:rPr b="0" lang="en-US" sz="2100" spc="-1" strike="noStrike">
                <a:solidFill>
                  <a:srgbClr val="2c3e50"/>
                </a:solidFill>
                <a:latin typeface="Source Sans Pro"/>
                <a:ea typeface="DejaVu Sans"/>
              </a:rPr>
              <a:t>Hardware OEMs buy the chipset to make graphics cards (like today)</a:t>
            </a:r>
            <a:endParaRPr b="0" lang="en-US" sz="21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Aft>
                <a:spcPts val="850"/>
              </a:spcAft>
              <a:buClr>
                <a:srgbClr val="2c3e50"/>
              </a:buClr>
              <a:buSzPct val="75000"/>
              <a:buFont typeface="Symbol"/>
              <a:buChar char=""/>
            </a:pPr>
            <a:r>
              <a:rPr b="0" lang="en-US" sz="2100" spc="-1" strike="noStrike">
                <a:solidFill>
                  <a:srgbClr val="2c3e50"/>
                </a:solidFill>
                <a:latin typeface="Source Sans Pro"/>
                <a:ea typeface="DejaVu Sans"/>
              </a:rPr>
              <a:t>Pictured is the Diamond Monster 3D, the most popular Voodoo graphics card</a:t>
            </a:r>
            <a:endParaRPr b="0" lang="en-US" sz="21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Aft>
                <a:spcPts val="850"/>
              </a:spcAft>
              <a:buClr>
                <a:srgbClr val="2c3e50"/>
              </a:buClr>
              <a:buSzPct val="75000"/>
              <a:buFont typeface="Symbol"/>
              <a:buChar char=""/>
            </a:pPr>
            <a:r>
              <a:rPr b="0" lang="en-US" sz="2100" spc="-1" strike="noStrike">
                <a:solidFill>
                  <a:srgbClr val="2c3e50"/>
                </a:solidFill>
                <a:latin typeface="Source Sans Pro"/>
                <a:ea typeface="DejaVu Sans"/>
              </a:rPr>
              <a:t>PS1’s graphics chip is comparable*</a:t>
            </a:r>
            <a:endParaRPr b="0" lang="en-US" sz="2100" spc="-1" strike="noStrike">
              <a:latin typeface="Arial"/>
            </a:endParaRPr>
          </a:p>
        </p:txBody>
      </p:sp>
      <p:pic>
        <p:nvPicPr>
          <p:cNvPr id="332" name="" descr=""/>
          <p:cNvPicPr/>
          <p:nvPr/>
        </p:nvPicPr>
        <p:blipFill>
          <a:blip r:embed="rId2"/>
          <a:stretch/>
        </p:blipFill>
        <p:spPr>
          <a:xfrm>
            <a:off x="8001000" y="159480"/>
            <a:ext cx="1823760" cy="10231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PlaceHolder 1"/>
          <p:cNvSpPr>
            <a:spLocks noGrp="1"/>
          </p:cNvSpPr>
          <p:nvPr>
            <p:ph type="title"/>
          </p:nvPr>
        </p:nvSpPr>
        <p:spPr>
          <a:xfrm>
            <a:off x="360000" y="225720"/>
            <a:ext cx="9353160" cy="712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700" spc="-1" strike="noStrike">
                <a:solidFill>
                  <a:srgbClr val="ffffff"/>
                </a:solidFill>
                <a:latin typeface="Source Sans Pro Black"/>
              </a:rPr>
              <a:t>Triangle rasterizers (cont.)</a:t>
            </a:r>
            <a:endParaRPr b="0" lang="en-US" sz="2700" spc="-1" strike="noStrike">
              <a:latin typeface="Arial"/>
            </a:endParaRPr>
          </a:p>
        </p:txBody>
      </p:sp>
      <p:sp>
        <p:nvSpPr>
          <p:cNvPr id="334" name="PlaceHolder 7"/>
          <p:cNvSpPr/>
          <p:nvPr/>
        </p:nvSpPr>
        <p:spPr>
          <a:xfrm>
            <a:off x="355680" y="1407960"/>
            <a:ext cx="9353160" cy="377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 fontScale="88000"/>
          </a:bodyPr>
          <a:p>
            <a:pPr marL="432000" indent="-324000">
              <a:lnSpc>
                <a:spcPct val="100000"/>
              </a:lnSpc>
              <a:spcAft>
                <a:spcPts val="1057"/>
              </a:spcAft>
              <a:buClr>
                <a:srgbClr val="2c3e50"/>
              </a:buClr>
              <a:buSzPct val="45000"/>
              <a:buFont typeface="Wingdings" charset="2"/>
              <a:buChar char=""/>
            </a:pPr>
            <a:r>
              <a:rPr b="1" lang="en-US" sz="2400" spc="-1" strike="noStrike">
                <a:solidFill>
                  <a:srgbClr val="2c3e50"/>
                </a:solidFill>
                <a:latin typeface="Source Sans Pro Semibold"/>
                <a:ea typeface="DejaVu Sans"/>
              </a:rPr>
              <a:t>CPU responsibilities</a:t>
            </a:r>
            <a:endParaRPr b="0" lang="en-US" sz="24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Aft>
                <a:spcPts val="850"/>
              </a:spcAft>
              <a:buClr>
                <a:srgbClr val="2c3e50"/>
              </a:buClr>
              <a:buSzPct val="75000"/>
              <a:buFont typeface="Symbol"/>
              <a:buChar char=""/>
            </a:pPr>
            <a:r>
              <a:rPr b="1" lang="en-US" sz="2400" spc="-1" strike="noStrike">
                <a:solidFill>
                  <a:srgbClr val="2c3e50"/>
                </a:solidFill>
                <a:latin typeface="Source Sans Pro Semibold"/>
                <a:ea typeface="DejaVu Sans"/>
              </a:rPr>
              <a:t>Send transformed and lit triangle data to accelerator each frame</a:t>
            </a:r>
            <a:endParaRPr b="0" lang="en-US" sz="24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Aft>
                <a:spcPts val="850"/>
              </a:spcAft>
              <a:buClr>
                <a:srgbClr val="2c3e50"/>
              </a:buClr>
              <a:buSzPct val="75000"/>
              <a:buFont typeface="Symbol"/>
              <a:buChar char=""/>
            </a:pPr>
            <a:r>
              <a:rPr b="1" lang="en-US" sz="2400" spc="-1" strike="noStrike">
                <a:solidFill>
                  <a:srgbClr val="2c3e50"/>
                </a:solidFill>
                <a:latin typeface="Source Sans Pro Semibold"/>
                <a:ea typeface="DejaVu Sans"/>
              </a:rPr>
              <a:t>Set up accelerator state, including which texture(s) to sample from during pixel processing, camera position and properties, etc.</a:t>
            </a:r>
            <a:endParaRPr b="0" lang="en-US" sz="24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Aft>
                <a:spcPts val="1057"/>
              </a:spcAft>
              <a:buClr>
                <a:srgbClr val="2c3e50"/>
              </a:buClr>
              <a:buSzPct val="45000"/>
              <a:buFont typeface="Wingdings" charset="2"/>
              <a:buChar char=""/>
            </a:pPr>
            <a:r>
              <a:rPr b="1" lang="en-US" sz="2400" spc="-1" strike="noStrike">
                <a:solidFill>
                  <a:srgbClr val="2c3e50"/>
                </a:solidFill>
                <a:latin typeface="Source Sans Pro Semibold"/>
                <a:ea typeface="DejaVu Sans"/>
              </a:rPr>
              <a:t>3D accelerator responsibilities</a:t>
            </a:r>
            <a:endParaRPr b="0" lang="en-US" sz="24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Aft>
                <a:spcPts val="1057"/>
              </a:spcAft>
              <a:buClr>
                <a:srgbClr val="2c3e50"/>
              </a:buClr>
              <a:buSzPct val="75000"/>
              <a:buFont typeface="Symbol"/>
              <a:buChar char=""/>
            </a:pPr>
            <a:r>
              <a:rPr b="1" lang="en-US" sz="2400" spc="-1" strike="noStrike">
                <a:solidFill>
                  <a:srgbClr val="2c3e50"/>
                </a:solidFill>
                <a:latin typeface="Source Sans Pro Semibold"/>
                <a:ea typeface="DejaVu Sans"/>
              </a:rPr>
              <a:t>Rasterize triangles</a:t>
            </a:r>
            <a:endParaRPr b="0" lang="en-US" sz="24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Aft>
                <a:spcPts val="1057"/>
              </a:spcAft>
              <a:buClr>
                <a:srgbClr val="2c3e50"/>
              </a:buClr>
              <a:buSzPct val="75000"/>
              <a:buFont typeface="Symbol"/>
              <a:buChar char=""/>
            </a:pPr>
            <a:r>
              <a:rPr b="1" lang="en-US" sz="2400" spc="-1" strike="noStrike">
                <a:solidFill>
                  <a:srgbClr val="2c3e50"/>
                </a:solidFill>
                <a:latin typeface="Source Sans Pro Semibold"/>
                <a:ea typeface="DejaVu Sans"/>
              </a:rPr>
              <a:t>Apply textures to pixels while taking lighting into account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3871</TotalTime>
  <Application>LibreOffice/7.3.7.2$Linux_X86_64 LibreOffice_project/30$Build-2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2025-08-12T17:31:16Z</dcterms:created>
  <dc:creator/>
  <dc:description/>
  <dc:language>en-US</dc:language>
  <cp:lastModifiedBy/>
  <dcterms:modified xsi:type="dcterms:W3CDTF">2025-09-06T23:58:18Z</dcterms:modified>
  <cp:revision>305</cp:revision>
  <dc:subject/>
  <dc:title>Midnightblue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/>
</file>